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3" r:id="rId5"/>
    <p:sldMasterId id="2147483672" r:id="rId6"/>
  </p:sldMasterIdLst>
  <p:notesMasterIdLst>
    <p:notesMasterId r:id="rId21"/>
  </p:notesMasterIdLst>
  <p:handoutMasterIdLst>
    <p:handoutMasterId r:id="rId22"/>
  </p:handoutMasterIdLst>
  <p:sldIdLst>
    <p:sldId id="4730" r:id="rId7"/>
    <p:sldId id="4739" r:id="rId8"/>
    <p:sldId id="4692" r:id="rId9"/>
    <p:sldId id="505" r:id="rId10"/>
    <p:sldId id="492" r:id="rId11"/>
    <p:sldId id="499" r:id="rId12"/>
    <p:sldId id="486" r:id="rId13"/>
    <p:sldId id="496" r:id="rId14"/>
    <p:sldId id="488" r:id="rId15"/>
    <p:sldId id="502" r:id="rId16"/>
    <p:sldId id="501" r:id="rId17"/>
    <p:sldId id="495" r:id="rId18"/>
    <p:sldId id="503" r:id="rId19"/>
    <p:sldId id="4807" r:id="rId20"/>
  </p:sldIdLst>
  <p:sldSz cx="12192000" cy="6858000"/>
  <p:notesSz cx="7162800" cy="94488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8604008-2C5C-8933-EF70-E39152271239}" name="Nicolas Singer" initials="NS" userId="Nicolas Singer" providerId="None"/>
  <p188:author id="{87012636-8FC8-DE47-3F25-79ADC78A293E}" name="Magda A." initials="IR-E" userId="Magda A." providerId="None"/>
  <p188:author id="{C1516DFF-EFCE-B0FE-8B75-73B74EC6D2F2}" name="Miia ITANEN" initials="MI" userId="S::m.itanen@interregeurope.eu::b3938048-3c80-474e-b1c7-3c6e509e0ef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1D44"/>
    <a:srgbClr val="CECBBD"/>
    <a:srgbClr val="DAD7D0"/>
    <a:srgbClr val="797769"/>
    <a:srgbClr val="95948B"/>
    <a:srgbClr val="154194"/>
    <a:srgbClr val="EB5C62"/>
    <a:srgbClr val="009FE4"/>
    <a:srgbClr val="F39200"/>
    <a:srgbClr val="8DC6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ags" Target="tags/tag1.xml"/><Relationship Id="rId28" Type="http://schemas.microsoft.com/office/2018/10/relationships/authors" Target="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C234C5E-F7D7-2046-B4D3-FEAAD11E33A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03880" cy="4740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5943C7-AFFB-0A44-B14A-71AD8E924EF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57262" y="0"/>
            <a:ext cx="3103880" cy="4740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BFFEE-02C1-D34F-B368-531E7AF6C298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A366BF-BC85-4647-9A27-F5DBBF483D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74721"/>
            <a:ext cx="3103880" cy="4740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7A96A0-2516-2641-8F36-69962D37D7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57262" y="8974721"/>
            <a:ext cx="3103880" cy="4740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05213F-2B90-9B46-AA6B-5C3A9C17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213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03880" cy="4740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57262" y="0"/>
            <a:ext cx="3103880" cy="4740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68AFC2-B9AD-9D45-A312-C31134993081}" type="datetimeFigureOut">
              <a:rPr lang="en-LU" smtClean="0"/>
              <a:t>03/21/2024</a:t>
            </a:fld>
            <a:endParaRPr lang="en-L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47713" y="1181100"/>
            <a:ext cx="5667375" cy="3187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L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6281" y="4547235"/>
            <a:ext cx="5730240" cy="372046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74721"/>
            <a:ext cx="3103880" cy="4740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57262" y="8974721"/>
            <a:ext cx="3103880" cy="4740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78849-6A58-5242-AAB8-69E086EC2380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2518285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28015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66088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72879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27428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23251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38149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56183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78523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07588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12.sv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15268B60-7B75-E347-ABDB-7ACFE21D43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78889" y="345224"/>
            <a:ext cx="5113111" cy="551526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AA021AF-F436-2048-A3CE-7E5C6618A48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5867" y="480022"/>
            <a:ext cx="5522701" cy="981386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01913C36-4D36-5840-991B-0A1298573C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634" y="2085827"/>
            <a:ext cx="7004789" cy="190065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algn="l"/>
            <a:r>
              <a:rPr lang="en-US" sz="4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to edit Master subtitle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0798998-0C7C-EA45-A4F2-93E86B5DC5D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66489" y="5990555"/>
            <a:ext cx="3263900" cy="203200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DC57648-D143-CE4E-B8CA-782A8F9676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548" y="4100514"/>
            <a:ext cx="5811934" cy="44904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r>
              <a:rPr lang="en-US" sz="1400" b="1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Name of Presenter </a:t>
            </a:r>
          </a:p>
          <a:p>
            <a:r>
              <a:rPr lang="en-GB" sz="1200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Policy Officer | Interreg Europe Secretariat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2BCEAF90-08AF-E94E-84D8-638E4C25EC7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7697" y="5809482"/>
            <a:ext cx="6316818" cy="47912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r>
              <a:rPr lang="en-US" sz="1200" b="1">
                <a:solidFill>
                  <a:srgbClr val="959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Title of Event</a:t>
            </a:r>
          </a:p>
          <a:p>
            <a:r>
              <a:rPr lang="en-US" sz="1200" b="1">
                <a:solidFill>
                  <a:srgbClr val="959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Location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C03763D-F865-8D47-93BC-9FD4AAC96B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6562" y="4612553"/>
            <a:ext cx="2663825" cy="24055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algn="ctr"/>
            <a:r>
              <a:rPr lang="en-US" sz="1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07 JULY 2021 | 45 Minutes</a:t>
            </a:r>
          </a:p>
        </p:txBody>
      </p:sp>
    </p:spTree>
    <p:extLst>
      <p:ext uri="{BB962C8B-B14F-4D97-AF65-F5344CB8AC3E}">
        <p14:creationId xmlns:p14="http://schemas.microsoft.com/office/powerpoint/2010/main" val="2101699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H nr">
            <a:extLst>
              <a:ext uri="{FF2B5EF4-FFF2-40B4-BE49-F238E27FC236}">
                <a16:creationId xmlns:a16="http://schemas.microsoft.com/office/drawing/2014/main" id="{39562968-8106-F841-9635-7E9E4D159A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56" y="1787131"/>
            <a:ext cx="3960000" cy="2880000"/>
          </a:xfrm>
        </p:spPr>
        <p:txBody>
          <a:bodyPr>
            <a:noAutofit/>
          </a:bodyPr>
          <a:lstStyle>
            <a:lvl1pPr marL="0" indent="0" algn="r">
              <a:buNone/>
              <a:defRPr sz="19600">
                <a:solidFill>
                  <a:srgbClr val="959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LU"/>
              <a:t>1.</a:t>
            </a:r>
          </a:p>
        </p:txBody>
      </p:sp>
      <p:sp>
        <p:nvSpPr>
          <p:cNvPr id="9" name="PH Title">
            <a:extLst>
              <a:ext uri="{FF2B5EF4-FFF2-40B4-BE49-F238E27FC236}">
                <a16:creationId xmlns:a16="http://schemas.microsoft.com/office/drawing/2014/main" id="{12814867-7861-A94F-A615-7F86553830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36172" y="1871011"/>
            <a:ext cx="7200000" cy="2880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800" b="0" i="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CH" err="1"/>
              <a:t>Chapter</a:t>
            </a:r>
            <a:r>
              <a:rPr lang="fr-CH"/>
              <a:t> </a:t>
            </a:r>
          </a:p>
          <a:p>
            <a:pPr lvl="0"/>
            <a:r>
              <a:rPr lang="en-LU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711726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DCCB4-3A24-4D27-AF36-35F02DCD8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H nr">
            <a:extLst>
              <a:ext uri="{FF2B5EF4-FFF2-40B4-BE49-F238E27FC236}">
                <a16:creationId xmlns:a16="http://schemas.microsoft.com/office/drawing/2014/main" id="{FA2F03EF-F8BE-43DD-903E-17A8823EBD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57" y="1989000"/>
            <a:ext cx="3152779" cy="2814569"/>
          </a:xfrm>
        </p:spPr>
        <p:txBody>
          <a:bodyPr>
            <a:noAutofit/>
          </a:bodyPr>
          <a:lstStyle>
            <a:lvl1pPr marL="0" indent="0" algn="ctr">
              <a:buNone/>
              <a:defRPr sz="23500" b="1">
                <a:solidFill>
                  <a:srgbClr val="959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?</a:t>
            </a:r>
            <a:endParaRPr lang="en-LU"/>
          </a:p>
        </p:txBody>
      </p:sp>
      <p:sp>
        <p:nvSpPr>
          <p:cNvPr id="4" name="PH Title">
            <a:extLst>
              <a:ext uri="{FF2B5EF4-FFF2-40B4-BE49-F238E27FC236}">
                <a16:creationId xmlns:a16="http://schemas.microsoft.com/office/drawing/2014/main" id="{5C944C32-25DE-451C-90BF-9109CEDEA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58836" y="1988999"/>
            <a:ext cx="8194963" cy="428710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0" i="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CH" err="1"/>
              <a:t>Chapter</a:t>
            </a:r>
            <a:r>
              <a:rPr lang="fr-CH"/>
              <a:t> </a:t>
            </a:r>
          </a:p>
          <a:p>
            <a:pPr lvl="0"/>
            <a:r>
              <a:rPr lang="en-LU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295748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563E3-5589-7A4D-913F-2C0DB99C2C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 baseline="0">
                <a:latin typeface="Open Sans" panose="020B0606030504020204" pitchFamily="34" charset="0"/>
              </a:defRPr>
            </a:lvl1pPr>
            <a:lvl2pPr>
              <a:defRPr baseline="0">
                <a:latin typeface="Open Sans" panose="020B0606030504020204" pitchFamily="34" charset="0"/>
              </a:defRPr>
            </a:lvl2pPr>
            <a:lvl3pPr>
              <a:defRPr baseline="0">
                <a:latin typeface="Open Sans" panose="020B0606030504020204" pitchFamily="34" charset="0"/>
              </a:defRPr>
            </a:lvl3pPr>
            <a:lvl4pPr>
              <a:defRPr baseline="0">
                <a:latin typeface="Open Sans" panose="020B0606030504020204" pitchFamily="34" charset="0"/>
              </a:defRPr>
            </a:lvl4pPr>
            <a:lvl5pPr>
              <a:defRPr baseline="0">
                <a:latin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441D523-8FB1-0741-9A90-3EB7DA5E6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9754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1989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B240D-F525-4C4B-9C01-A04F31900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CFB876-C58C-724F-AB30-DDB121D8C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6189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00A14-D314-0F4D-87E0-282918077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4256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text page 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432000"/>
            <a:ext cx="10972800" cy="562074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>
          <a:xfrm>
            <a:off x="609601" y="1368000"/>
            <a:ext cx="10943167" cy="51831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176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15268B60-7B75-E347-ABDB-7ACFE21D43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78889" y="345224"/>
            <a:ext cx="5113111" cy="551526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AA021AF-F436-2048-A3CE-7E5C6618A48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5867" y="480022"/>
            <a:ext cx="5522701" cy="981386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01913C36-4D36-5840-991B-0A1298573C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634" y="2085827"/>
            <a:ext cx="7004789" cy="190065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algn="l"/>
            <a:r>
              <a:rPr lang="en-US" sz="4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to edit Master subtitle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0798998-0C7C-EA45-A4F2-93E86B5DC5D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66489" y="5990555"/>
            <a:ext cx="3263900" cy="203200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DC57648-D143-CE4E-B8CA-782A8F9676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548" y="4100514"/>
            <a:ext cx="5811934" cy="44904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r>
              <a:rPr lang="en-US" sz="1400" b="1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Name of Presenter </a:t>
            </a:r>
          </a:p>
          <a:p>
            <a:r>
              <a:rPr lang="en-GB" sz="1200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Policy Officer | Interreg Europe Secretariat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2BCEAF90-08AF-E94E-84D8-638E4C25EC7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7697" y="5809482"/>
            <a:ext cx="6316818" cy="47912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r>
              <a:rPr lang="en-US" sz="1200" b="1">
                <a:solidFill>
                  <a:srgbClr val="959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Title of Event</a:t>
            </a:r>
          </a:p>
          <a:p>
            <a:r>
              <a:rPr lang="en-US" sz="1200" b="1">
                <a:solidFill>
                  <a:srgbClr val="959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Location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C03763D-F865-8D47-93BC-9FD4AAC96B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6562" y="4612553"/>
            <a:ext cx="2663825" cy="24055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algn="ctr"/>
            <a:r>
              <a:rPr lang="en-US" sz="1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07 JULY 2021 | 45 Minutes</a:t>
            </a:r>
          </a:p>
        </p:txBody>
      </p:sp>
    </p:spTree>
    <p:extLst>
      <p:ext uri="{BB962C8B-B14F-4D97-AF65-F5344CB8AC3E}">
        <p14:creationId xmlns:p14="http://schemas.microsoft.com/office/powerpoint/2010/main" val="5201571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H nr">
            <a:extLst>
              <a:ext uri="{FF2B5EF4-FFF2-40B4-BE49-F238E27FC236}">
                <a16:creationId xmlns:a16="http://schemas.microsoft.com/office/drawing/2014/main" id="{39562968-8106-F841-9635-7E9E4D159A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56" y="1787131"/>
            <a:ext cx="3960000" cy="2880000"/>
          </a:xfrm>
        </p:spPr>
        <p:txBody>
          <a:bodyPr>
            <a:noAutofit/>
          </a:bodyPr>
          <a:lstStyle>
            <a:lvl1pPr marL="0" indent="0" algn="r">
              <a:buNone/>
              <a:defRPr sz="19600">
                <a:solidFill>
                  <a:srgbClr val="959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LU"/>
              <a:t>1.</a:t>
            </a:r>
          </a:p>
        </p:txBody>
      </p:sp>
      <p:sp>
        <p:nvSpPr>
          <p:cNvPr id="9" name="PH Title">
            <a:extLst>
              <a:ext uri="{FF2B5EF4-FFF2-40B4-BE49-F238E27FC236}">
                <a16:creationId xmlns:a16="http://schemas.microsoft.com/office/drawing/2014/main" id="{12814867-7861-A94F-A615-7F86553830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36172" y="1871011"/>
            <a:ext cx="7200000" cy="2880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800" b="0" i="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CH" err="1"/>
              <a:t>Chapter</a:t>
            </a:r>
            <a:r>
              <a:rPr lang="fr-CH"/>
              <a:t> </a:t>
            </a:r>
          </a:p>
          <a:p>
            <a:pPr lvl="0"/>
            <a:r>
              <a:rPr lang="en-LU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056416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DCCB4-3A24-4D27-AF36-35F02DCD8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H nr">
            <a:extLst>
              <a:ext uri="{FF2B5EF4-FFF2-40B4-BE49-F238E27FC236}">
                <a16:creationId xmlns:a16="http://schemas.microsoft.com/office/drawing/2014/main" id="{FA2F03EF-F8BE-43DD-903E-17A8823EBD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57" y="1989000"/>
            <a:ext cx="3152779" cy="2814569"/>
          </a:xfrm>
        </p:spPr>
        <p:txBody>
          <a:bodyPr>
            <a:noAutofit/>
          </a:bodyPr>
          <a:lstStyle>
            <a:lvl1pPr marL="0" indent="0" algn="ctr">
              <a:buNone/>
              <a:defRPr sz="23500" b="1">
                <a:solidFill>
                  <a:srgbClr val="959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?</a:t>
            </a:r>
            <a:endParaRPr lang="en-LU"/>
          </a:p>
        </p:txBody>
      </p:sp>
      <p:sp>
        <p:nvSpPr>
          <p:cNvPr id="4" name="PH Title">
            <a:extLst>
              <a:ext uri="{FF2B5EF4-FFF2-40B4-BE49-F238E27FC236}">
                <a16:creationId xmlns:a16="http://schemas.microsoft.com/office/drawing/2014/main" id="{5C944C32-25DE-451C-90BF-9109CEDEA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58836" y="1988999"/>
            <a:ext cx="8194963" cy="428710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0" i="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CH" err="1"/>
              <a:t>Chapter</a:t>
            </a:r>
            <a:r>
              <a:rPr lang="fr-CH"/>
              <a:t> </a:t>
            </a:r>
          </a:p>
          <a:p>
            <a:pPr lvl="0"/>
            <a:r>
              <a:rPr lang="en-LU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116015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H nr">
            <a:extLst>
              <a:ext uri="{FF2B5EF4-FFF2-40B4-BE49-F238E27FC236}">
                <a16:creationId xmlns:a16="http://schemas.microsoft.com/office/drawing/2014/main" id="{39562968-8106-F841-9635-7E9E4D159A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56" y="1787131"/>
            <a:ext cx="3960000" cy="2880000"/>
          </a:xfrm>
        </p:spPr>
        <p:txBody>
          <a:bodyPr>
            <a:noAutofit/>
          </a:bodyPr>
          <a:lstStyle>
            <a:lvl1pPr marL="0" indent="0" algn="r">
              <a:buNone/>
              <a:defRPr sz="19600">
                <a:solidFill>
                  <a:srgbClr val="959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LU"/>
              <a:t>1.</a:t>
            </a:r>
          </a:p>
        </p:txBody>
      </p:sp>
      <p:sp>
        <p:nvSpPr>
          <p:cNvPr id="9" name="PH Title">
            <a:extLst>
              <a:ext uri="{FF2B5EF4-FFF2-40B4-BE49-F238E27FC236}">
                <a16:creationId xmlns:a16="http://schemas.microsoft.com/office/drawing/2014/main" id="{12814867-7861-A94F-A615-7F86553830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36172" y="1871011"/>
            <a:ext cx="7200000" cy="2880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800" b="0" i="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CH" err="1"/>
              <a:t>Chapter</a:t>
            </a:r>
            <a:r>
              <a:rPr lang="fr-CH"/>
              <a:t> </a:t>
            </a:r>
          </a:p>
          <a:p>
            <a:pPr lvl="0"/>
            <a:r>
              <a:rPr lang="en-LU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995558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563E3-5589-7A4D-913F-2C0DB99C2C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 baseline="0">
                <a:latin typeface="Open Sans" panose="020B0606030504020204" pitchFamily="34" charset="0"/>
              </a:defRPr>
            </a:lvl1pPr>
            <a:lvl2pPr>
              <a:defRPr baseline="0">
                <a:latin typeface="Open Sans" panose="020B0606030504020204" pitchFamily="34" charset="0"/>
              </a:defRPr>
            </a:lvl2pPr>
            <a:lvl3pPr>
              <a:defRPr baseline="0">
                <a:latin typeface="Open Sans" panose="020B0606030504020204" pitchFamily="34" charset="0"/>
              </a:defRPr>
            </a:lvl3pPr>
            <a:lvl4pPr>
              <a:defRPr baseline="0">
                <a:latin typeface="Open Sans" panose="020B0606030504020204" pitchFamily="34" charset="0"/>
              </a:defRPr>
            </a:lvl4pPr>
            <a:lvl5pPr>
              <a:defRPr baseline="0">
                <a:latin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441D523-8FB1-0741-9A90-3EB7DA5E6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72691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30770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B240D-F525-4C4B-9C01-A04F31900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CFB876-C58C-724F-AB30-DDB121D8C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962003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00A14-D314-0F4D-87E0-282918077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9929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DCCB4-3A24-4D27-AF36-35F02DCD8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H nr">
            <a:extLst>
              <a:ext uri="{FF2B5EF4-FFF2-40B4-BE49-F238E27FC236}">
                <a16:creationId xmlns:a16="http://schemas.microsoft.com/office/drawing/2014/main" id="{FA2F03EF-F8BE-43DD-903E-17A8823EBD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57" y="1989000"/>
            <a:ext cx="3152779" cy="2814569"/>
          </a:xfrm>
        </p:spPr>
        <p:txBody>
          <a:bodyPr>
            <a:noAutofit/>
          </a:bodyPr>
          <a:lstStyle>
            <a:lvl1pPr marL="0" indent="0" algn="ctr">
              <a:buNone/>
              <a:defRPr sz="23500" b="1">
                <a:solidFill>
                  <a:srgbClr val="959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?</a:t>
            </a:r>
            <a:endParaRPr lang="en-LU"/>
          </a:p>
        </p:txBody>
      </p:sp>
      <p:sp>
        <p:nvSpPr>
          <p:cNvPr id="4" name="PH Title">
            <a:extLst>
              <a:ext uri="{FF2B5EF4-FFF2-40B4-BE49-F238E27FC236}">
                <a16:creationId xmlns:a16="http://schemas.microsoft.com/office/drawing/2014/main" id="{5C944C32-25DE-451C-90BF-9109CEDEA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58836" y="1988999"/>
            <a:ext cx="8194963" cy="428710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0" i="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CH" err="1"/>
              <a:t>Chapter</a:t>
            </a:r>
            <a:r>
              <a:rPr lang="fr-CH"/>
              <a:t> </a:t>
            </a:r>
          </a:p>
          <a:p>
            <a:pPr lvl="0"/>
            <a:r>
              <a:rPr lang="en-LU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217682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563E3-5589-7A4D-913F-2C0DB99C2C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 baseline="0">
                <a:latin typeface="Open Sans" panose="020B0606030504020204" pitchFamily="34" charset="0"/>
              </a:defRPr>
            </a:lvl1pPr>
            <a:lvl2pPr>
              <a:defRPr baseline="0">
                <a:latin typeface="Open Sans" panose="020B0606030504020204" pitchFamily="34" charset="0"/>
              </a:defRPr>
            </a:lvl2pPr>
            <a:lvl3pPr>
              <a:defRPr baseline="0">
                <a:latin typeface="Open Sans" panose="020B0606030504020204" pitchFamily="34" charset="0"/>
              </a:defRPr>
            </a:lvl3pPr>
            <a:lvl4pPr>
              <a:defRPr baseline="0">
                <a:latin typeface="Open Sans" panose="020B0606030504020204" pitchFamily="34" charset="0"/>
              </a:defRPr>
            </a:lvl4pPr>
            <a:lvl5pPr>
              <a:defRPr baseline="0">
                <a:latin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441D523-8FB1-0741-9A90-3EB7DA5E6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6969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4919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B240D-F525-4C4B-9C01-A04F31900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CFB876-C58C-724F-AB30-DDB121D8C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00495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00A14-D314-0F4D-87E0-282918077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4264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g">
    <p:bg>
      <p:bgPr>
        <a:gradFill flip="none" rotWithShape="1">
          <a:gsLst>
            <a:gs pos="33000">
              <a:srgbClr val="8C6887"/>
            </a:gs>
            <a:gs pos="0">
              <a:srgbClr val="D3446F"/>
            </a:gs>
            <a:gs pos="100000">
              <a:srgbClr val="51859B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728000" y="756000"/>
            <a:ext cx="9888000" cy="1116000"/>
          </a:xfrm>
        </p:spPr>
        <p:txBody>
          <a:bodyPr anchor="t" anchorCtr="0"/>
          <a:lstStyle>
            <a:lvl1pPr>
              <a:defRPr>
                <a:latin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728000" y="1915200"/>
            <a:ext cx="9888000" cy="3672000"/>
          </a:xfrm>
        </p:spPr>
        <p:txBody>
          <a:bodyPr bIns="0"/>
          <a:lstStyle>
            <a:lvl1pPr marL="0" indent="0">
              <a:lnSpc>
                <a:spcPct val="90000"/>
              </a:lnSpc>
              <a:buFontTx/>
              <a:buBlip>
                <a:blip r:embed="rId2"/>
              </a:buBlip>
              <a:defRPr sz="2200">
                <a:latin typeface="FlandersArtSans-Regular" panose="00000500000000000000" pitchFamily="2" charset="0"/>
              </a:defRPr>
            </a:lvl1pPr>
            <a:lvl2pPr>
              <a:lnSpc>
                <a:spcPct val="90000"/>
              </a:lnSpc>
              <a:buSzPct val="75000"/>
              <a:buFontTx/>
              <a:buBlip>
                <a:blip r:embed="rId3"/>
              </a:buBlip>
              <a:defRPr sz="22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2pPr>
            <a:lvl3pPr>
              <a:lnSpc>
                <a:spcPct val="90000"/>
              </a:lnSpc>
              <a:buSzPct val="85000"/>
              <a:defRPr>
                <a:latin typeface="FlandersArtSans-Regular" panose="00000500000000000000" pitchFamily="2" charset="0"/>
              </a:defRPr>
            </a:lvl3pPr>
            <a:lvl4pPr>
              <a:lnSpc>
                <a:spcPct val="90000"/>
              </a:lnSpc>
              <a:defRPr>
                <a:latin typeface="FlandersArtSans-Regular" panose="00000500000000000000" pitchFamily="2" charset="0"/>
              </a:defRPr>
            </a:lvl4pPr>
            <a:lvl5pPr>
              <a:lnSpc>
                <a:spcPct val="90000"/>
              </a:lnSpc>
              <a:defRPr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27295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15268B60-7B75-E347-ABDB-7ACFE21D43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78889" y="345224"/>
            <a:ext cx="5113111" cy="551526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AA021AF-F436-2048-A3CE-7E5C6618A48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5867" y="480022"/>
            <a:ext cx="5522701" cy="981386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01913C36-4D36-5840-991B-0A1298573C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634" y="2085827"/>
            <a:ext cx="7004789" cy="190065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algn="l"/>
            <a:r>
              <a:rPr lang="en-US" sz="4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to edit Master subtitle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0798998-0C7C-EA45-A4F2-93E86B5DC5D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66489" y="5990555"/>
            <a:ext cx="3263900" cy="203200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DC57648-D143-CE4E-B8CA-782A8F9676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548" y="4100514"/>
            <a:ext cx="5811934" cy="44904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r>
              <a:rPr lang="en-US" sz="1400" b="1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Name of Presenter </a:t>
            </a:r>
          </a:p>
          <a:p>
            <a:r>
              <a:rPr lang="en-GB" sz="1200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Policy Officer | Interreg Europe Secretariat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2BCEAF90-08AF-E94E-84D8-638E4C25EC7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7697" y="5809482"/>
            <a:ext cx="6316818" cy="47912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r>
              <a:rPr lang="en-US" sz="1200" b="1">
                <a:solidFill>
                  <a:srgbClr val="959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Title of Event</a:t>
            </a:r>
          </a:p>
          <a:p>
            <a:r>
              <a:rPr lang="en-US" sz="1200" b="1">
                <a:solidFill>
                  <a:srgbClr val="959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Location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C03763D-F865-8D47-93BC-9FD4AAC96B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6562" y="4612553"/>
            <a:ext cx="2663825" cy="24055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algn="ctr"/>
            <a:r>
              <a:rPr lang="en-US" sz="1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07 JULY 2021 | 45 Minutes</a:t>
            </a:r>
          </a:p>
        </p:txBody>
      </p:sp>
    </p:spTree>
    <p:extLst>
      <p:ext uri="{BB962C8B-B14F-4D97-AF65-F5344CB8AC3E}">
        <p14:creationId xmlns:p14="http://schemas.microsoft.com/office/powerpoint/2010/main" val="2086383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2.svg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790542-D4A0-4449-9B95-7C3D8BCFA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04ABBD-A6F1-6647-B544-59258C2B0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0A6400B-D0DD-3D48-A048-5617CCCC364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" y="6653666"/>
            <a:ext cx="12192000" cy="21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419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1" r:id="rId2"/>
    <p:sldLayoutId id="2147483662" r:id="rId3"/>
    <p:sldLayoutId id="2147483650" r:id="rId4"/>
    <p:sldLayoutId id="2147483655" r:id="rId5"/>
    <p:sldLayoutId id="2147483649" r:id="rId6"/>
    <p:sldLayoutId id="2147483654" r:id="rId7"/>
    <p:sldLayoutId id="214748368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790542-D4A0-4449-9B95-7C3D8BCFA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04ABBD-A6F1-6647-B544-59258C2B0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4265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790542-D4A0-4449-9B95-7C3D8BCFA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04ABBD-A6F1-6647-B544-59258C2B0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0A6400B-D0DD-3D48-A048-5617CCCC364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" y="6653666"/>
            <a:ext cx="12192000" cy="21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326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11" Type="http://schemas.openxmlformats.org/officeDocument/2006/relationships/image" Target="../media/image31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8.jpeg"/><Relationship Id="rId4" Type="http://schemas.openxmlformats.org/officeDocument/2006/relationships/image" Target="../media/image23.png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77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800"/>
          </a:p>
        </p:txBody>
      </p:sp>
      <p:grpSp>
        <p:nvGrpSpPr>
          <p:cNvPr id="3" name="Group 3"/>
          <p:cNvGrpSpPr/>
          <p:nvPr/>
        </p:nvGrpSpPr>
        <p:grpSpPr>
          <a:xfrm>
            <a:off x="127482" y="127846"/>
            <a:ext cx="11937037" cy="6602309"/>
            <a:chOff x="0" y="0"/>
            <a:chExt cx="11076232" cy="61262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076232" cy="6126202"/>
            </a:xfrm>
            <a:custGeom>
              <a:avLst/>
              <a:gdLst/>
              <a:ahLst/>
              <a:cxnLst/>
              <a:rect l="l" t="t" r="r" b="b"/>
              <a:pathLst>
                <a:path w="11076232" h="6126202">
                  <a:moveTo>
                    <a:pt x="0" y="0"/>
                  </a:moveTo>
                  <a:lnTo>
                    <a:pt x="11076232" y="0"/>
                  </a:lnTo>
                  <a:lnTo>
                    <a:pt x="11076232" y="6126202"/>
                  </a:lnTo>
                  <a:lnTo>
                    <a:pt x="0" y="61262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8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1076232" cy="6126202"/>
            </a:xfrm>
            <a:prstGeom prst="rect">
              <a:avLst/>
            </a:prstGeom>
          </p:spPr>
          <p:txBody>
            <a:bodyPr lIns="14419" tIns="14419" rIns="14419" bIns="14419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378"/>
                </a:lnSpc>
              </a:pPr>
              <a:endParaRPr sz="800"/>
            </a:p>
          </p:txBody>
        </p:sp>
      </p:grpSp>
      <p:sp>
        <p:nvSpPr>
          <p:cNvPr id="6" name="Freeform 6"/>
          <p:cNvSpPr/>
          <p:nvPr/>
        </p:nvSpPr>
        <p:spPr>
          <a:xfrm>
            <a:off x="6947561" y="5379652"/>
            <a:ext cx="4558639" cy="1002901"/>
          </a:xfrm>
          <a:custGeom>
            <a:avLst/>
            <a:gdLst/>
            <a:ahLst/>
            <a:cxnLst/>
            <a:rect l="l" t="t" r="r" b="b"/>
            <a:pathLst>
              <a:path w="6837958" h="1504351">
                <a:moveTo>
                  <a:pt x="0" y="0"/>
                </a:moveTo>
                <a:lnTo>
                  <a:pt x="6837958" y="0"/>
                </a:lnTo>
                <a:lnTo>
                  <a:pt x="6837958" y="1504350"/>
                </a:lnTo>
                <a:lnTo>
                  <a:pt x="0" y="1504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800"/>
          </a:p>
        </p:txBody>
      </p:sp>
      <p:grpSp>
        <p:nvGrpSpPr>
          <p:cNvPr id="7" name="Group 7"/>
          <p:cNvGrpSpPr/>
          <p:nvPr/>
        </p:nvGrpSpPr>
        <p:grpSpPr>
          <a:xfrm>
            <a:off x="1007027" y="1028886"/>
            <a:ext cx="6747021" cy="1378728"/>
            <a:chOff x="0" y="0"/>
            <a:chExt cx="1915877" cy="39150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15877" cy="391502"/>
            </a:xfrm>
            <a:custGeom>
              <a:avLst/>
              <a:gdLst/>
              <a:ahLst/>
              <a:cxnLst/>
              <a:rect l="l" t="t" r="r" b="b"/>
              <a:pathLst>
                <a:path w="1915877" h="391502">
                  <a:moveTo>
                    <a:pt x="0" y="0"/>
                  </a:moveTo>
                  <a:lnTo>
                    <a:pt x="1915877" y="0"/>
                  </a:lnTo>
                  <a:lnTo>
                    <a:pt x="1915877" y="391502"/>
                  </a:lnTo>
                  <a:lnTo>
                    <a:pt x="0" y="39150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80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320046" y="1146547"/>
            <a:ext cx="7133503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8986"/>
              </a:lnSpc>
            </a:pPr>
            <a:r>
              <a:rPr lang="en-US" sz="7400">
                <a:solidFill>
                  <a:schemeClr val="bg1"/>
                </a:solidFill>
                <a:latin typeface="Open Sans ExtraBold"/>
                <a:ea typeface="Open Sans ExtraBold"/>
                <a:cs typeface="Open Sans ExtraBold"/>
              </a:rPr>
              <a:t>Europe, let's 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007027" y="2614361"/>
            <a:ext cx="6092240" cy="1456183"/>
            <a:chOff x="0" y="0"/>
            <a:chExt cx="1729946" cy="4134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29946" cy="413496"/>
            </a:xfrm>
            <a:custGeom>
              <a:avLst/>
              <a:gdLst/>
              <a:ahLst/>
              <a:cxnLst/>
              <a:rect l="l" t="t" r="r" b="b"/>
              <a:pathLst>
                <a:path w="1729946" h="413496">
                  <a:moveTo>
                    <a:pt x="0" y="0"/>
                  </a:moveTo>
                  <a:lnTo>
                    <a:pt x="1729946" y="0"/>
                  </a:lnTo>
                  <a:lnTo>
                    <a:pt x="1729946" y="413496"/>
                  </a:lnTo>
                  <a:lnTo>
                    <a:pt x="0" y="4134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80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346916" y="2630322"/>
            <a:ext cx="6233690" cy="1245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0398"/>
              </a:lnSpc>
            </a:pPr>
            <a:r>
              <a:rPr lang="en-US" sz="74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</a:rPr>
              <a:t>cooperate!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67573" y="4378317"/>
            <a:ext cx="8534311" cy="5421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494"/>
              </a:lnSpc>
            </a:pPr>
            <a:r>
              <a:rPr lang="en-US" sz="3209" dirty="0">
                <a:solidFill>
                  <a:srgbClr val="000000"/>
                </a:solidFill>
                <a:latin typeface="Open Sans"/>
              </a:rPr>
              <a:t>Interregional cooperation forum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67573" y="5551903"/>
            <a:ext cx="1975057" cy="620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507"/>
              </a:lnSpc>
            </a:pPr>
            <a:r>
              <a:rPr lang="en-US" sz="1791">
                <a:solidFill>
                  <a:srgbClr val="000000"/>
                </a:solidFill>
                <a:latin typeface="Open Sans Bold"/>
              </a:rPr>
              <a:t>20-21 March 2024 </a:t>
            </a:r>
          </a:p>
          <a:p>
            <a:pPr>
              <a:lnSpc>
                <a:spcPts val="2507"/>
              </a:lnSpc>
            </a:pPr>
            <a:r>
              <a:rPr lang="en-US" sz="1791">
                <a:solidFill>
                  <a:srgbClr val="000000"/>
                </a:solidFill>
                <a:latin typeface="Open Sans Bold"/>
              </a:rPr>
              <a:t>Antwerp</a:t>
            </a:r>
          </a:p>
        </p:txBody>
      </p:sp>
    </p:spTree>
    <p:extLst>
      <p:ext uri="{BB962C8B-B14F-4D97-AF65-F5344CB8AC3E}">
        <p14:creationId xmlns:p14="http://schemas.microsoft.com/office/powerpoint/2010/main" val="2509120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2FF7600D-0EFD-CF48-0952-30F2CCC2F3DC}"/>
              </a:ext>
            </a:extLst>
          </p:cNvPr>
          <p:cNvSpPr txBox="1"/>
          <p:nvPr/>
        </p:nvSpPr>
        <p:spPr>
          <a:xfrm>
            <a:off x="736722" y="2473477"/>
            <a:ext cx="388172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>
                <a:solidFill>
                  <a:schemeClr val="bg1"/>
                </a:solidFill>
                <a:latin typeface="Arial Nova Light" panose="020B0304020202020204" pitchFamily="34" charset="0"/>
              </a:rPr>
              <a:t>Provides an overview of foundational elements and strategic drivers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>
              <a:solidFill>
                <a:schemeClr val="bg1"/>
              </a:solidFill>
              <a:latin typeface="Arial Nova Light" panose="020B03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Arial Nova Light" panose="020B0304020202020204" pitchFamily="34" charset="0"/>
              </a:rPr>
              <a:t>Collaboration between the OECD and the Government of Flanders (</a:t>
            </a:r>
            <a:r>
              <a:rPr lang="en-US" sz="1600">
                <a:solidFill>
                  <a:schemeClr val="bg1"/>
                </a:solidFill>
                <a:latin typeface="Arial Nova Light" panose="020B0304020202020204" pitchFamily="34" charset="0"/>
              </a:rPr>
              <a:t>Strategic Insights and Analyses</a:t>
            </a:r>
            <a:r>
              <a:rPr lang="en-US">
                <a:solidFill>
                  <a:schemeClr val="bg1"/>
                </a:solidFill>
                <a:latin typeface="Arial Nova Light" panose="020B0304020202020204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>
              <a:solidFill>
                <a:schemeClr val="bg1"/>
              </a:solidFill>
              <a:latin typeface="Arial Nova Light" panose="020B03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>
                <a:solidFill>
                  <a:schemeClr val="bg1"/>
                </a:solidFill>
                <a:latin typeface="Arial Nova Light" panose="020B0304020202020204" pitchFamily="34" charset="0"/>
              </a:rPr>
              <a:t>Informed </a:t>
            </a:r>
            <a:r>
              <a:rPr lang="en-GB" sz="1800" b="0" i="0" u="none" strike="noStrike" baseline="0">
                <a:solidFill>
                  <a:schemeClr val="bg1"/>
                </a:solidFill>
                <a:latin typeface="Arial Nova Light" panose="020B0304020202020204" pitchFamily="34" charset="0"/>
              </a:rPr>
              <a:t>by an </a:t>
            </a:r>
            <a:r>
              <a:rPr lang="en-GB">
                <a:solidFill>
                  <a:schemeClr val="bg1"/>
                </a:solidFill>
                <a:latin typeface="Arial Nova Light" panose="020B0304020202020204" pitchFamily="34" charset="0"/>
              </a:rPr>
              <a:t>OECD </a:t>
            </a:r>
            <a:r>
              <a:rPr lang="en-GB" sz="1800" b="0" i="0" u="none" strike="noStrike" baseline="0">
                <a:solidFill>
                  <a:schemeClr val="bg1"/>
                </a:solidFill>
                <a:latin typeface="Arial Nova Light" panose="020B0304020202020204" pitchFamily="34" charset="0"/>
              </a:rPr>
              <a:t>assessment of strategic foresight within the policymaking system in Flanders</a:t>
            </a:r>
            <a:endParaRPr lang="en-GB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57CD270-3898-B409-B6D3-35E487762238}"/>
              </a:ext>
            </a:extLst>
          </p:cNvPr>
          <p:cNvSpPr txBox="1">
            <a:spLocks/>
          </p:cNvSpPr>
          <p:nvPr/>
        </p:nvSpPr>
        <p:spPr>
          <a:xfrm>
            <a:off x="811367" y="487516"/>
            <a:ext cx="7735733" cy="99742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indent="0" algn="l" defTabSz="914400" rtl="0" eaLnBrk="1" latinLnBrk="0" hangingPunct="1">
              <a:lnSpc>
                <a:spcPts val="3800"/>
              </a:lnSpc>
              <a:spcBef>
                <a:spcPts val="0"/>
              </a:spcBef>
              <a:buNone/>
              <a:defRPr sz="3700" b="0" i="0" kern="1200">
                <a:solidFill>
                  <a:schemeClr val="bg1"/>
                </a:solidFill>
                <a:latin typeface="FlandersArtSans-Bold" panose="00000800000000000000" pitchFamily="2" charset="0"/>
                <a:ea typeface="+mj-ea"/>
                <a:cs typeface="FlandersArtSans-Bold" panose="00000800000000000000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800" b="1">
                <a:latin typeface="Arial Nova Light" panose="020B0304020202020204" pitchFamily="34" charset="0"/>
                <a:cs typeface="Arial"/>
              </a:rPr>
              <a:t>OECD Blueprint</a:t>
            </a:r>
          </a:p>
          <a:p>
            <a:pPr>
              <a:lnSpc>
                <a:spcPct val="100000"/>
              </a:lnSpc>
            </a:pPr>
            <a:r>
              <a:rPr lang="en-US" sz="3200" b="1">
                <a:solidFill>
                  <a:srgbClr val="FFFF00"/>
                </a:solidFill>
                <a:latin typeface="Arial Nova Light" panose="020B0304020202020204" pitchFamily="34" charset="0"/>
                <a:cs typeface="Arial"/>
              </a:rPr>
              <a:t>Strategic Foresight in </a:t>
            </a:r>
            <a:br>
              <a:rPr lang="en-US" sz="3200" b="1">
                <a:solidFill>
                  <a:srgbClr val="FFFF00"/>
                </a:solidFill>
                <a:latin typeface="Arial Nova Light" panose="020B0304020202020204" pitchFamily="34" charset="0"/>
                <a:cs typeface="Arial"/>
              </a:rPr>
            </a:br>
            <a:r>
              <a:rPr lang="en-US" sz="3200" b="1">
                <a:solidFill>
                  <a:srgbClr val="FFFF00"/>
                </a:solidFill>
                <a:latin typeface="Arial Nova Light" panose="020B0304020202020204" pitchFamily="34" charset="0"/>
                <a:cs typeface="Arial"/>
              </a:rPr>
              <a:t>Flanders</a:t>
            </a:r>
          </a:p>
          <a:p>
            <a:pPr>
              <a:lnSpc>
                <a:spcPct val="100000"/>
              </a:lnSpc>
            </a:pPr>
            <a:endParaRPr lang="en-US" sz="2800" b="1">
              <a:latin typeface="Arial Nova Light" panose="020B0304020202020204" pitchFamily="34" charset="0"/>
              <a:cs typeface="Arial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333849BA-0D4C-2F7D-6A88-ED2D4EB26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649" y="6195477"/>
            <a:ext cx="1633401" cy="519338"/>
          </a:xfrm>
          <a:prstGeom prst="rect">
            <a:avLst/>
          </a:prstGeom>
        </p:spPr>
      </p:pic>
      <p:grpSp>
        <p:nvGrpSpPr>
          <p:cNvPr id="14" name="Groep 13">
            <a:extLst>
              <a:ext uri="{FF2B5EF4-FFF2-40B4-BE49-F238E27FC236}">
                <a16:creationId xmlns:a16="http://schemas.microsoft.com/office/drawing/2014/main" id="{3FF70784-527C-0BEC-ED91-E05BC1A99702}"/>
              </a:ext>
            </a:extLst>
          </p:cNvPr>
          <p:cNvGrpSpPr/>
          <p:nvPr/>
        </p:nvGrpSpPr>
        <p:grpSpPr>
          <a:xfrm>
            <a:off x="5655733" y="986227"/>
            <a:ext cx="5410200" cy="2620454"/>
            <a:chOff x="5655733" y="901679"/>
            <a:chExt cx="5410200" cy="2620454"/>
          </a:xfrm>
        </p:grpSpPr>
        <p:sp>
          <p:nvSpPr>
            <p:cNvPr id="5" name="Rechthoek: afgeronde hoeken 4">
              <a:extLst>
                <a:ext uri="{FF2B5EF4-FFF2-40B4-BE49-F238E27FC236}">
                  <a16:creationId xmlns:a16="http://schemas.microsoft.com/office/drawing/2014/main" id="{0226B8CD-CFB6-4658-7EC8-F3CDB65047C7}"/>
                </a:ext>
              </a:extLst>
            </p:cNvPr>
            <p:cNvSpPr/>
            <p:nvPr/>
          </p:nvSpPr>
          <p:spPr>
            <a:xfrm>
              <a:off x="5655733" y="901679"/>
              <a:ext cx="5410200" cy="2620454"/>
            </a:xfrm>
            <a:prstGeom prst="roundRect">
              <a:avLst/>
            </a:prstGeom>
            <a:solidFill>
              <a:srgbClr val="51859B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" name="Tekstvak 1">
              <a:extLst>
                <a:ext uri="{FF2B5EF4-FFF2-40B4-BE49-F238E27FC236}">
                  <a16:creationId xmlns:a16="http://schemas.microsoft.com/office/drawing/2014/main" id="{BABB55F7-A9D7-9421-B84C-CA89743542B8}"/>
                </a:ext>
              </a:extLst>
            </p:cNvPr>
            <p:cNvSpPr txBox="1"/>
            <p:nvPr/>
          </p:nvSpPr>
          <p:spPr>
            <a:xfrm>
              <a:off x="5767337" y="1133930"/>
              <a:ext cx="2589263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400" b="1" i="0" u="none" strike="noStrike" baseline="0">
                  <a:solidFill>
                    <a:schemeClr val="bg2"/>
                  </a:solidFill>
                  <a:latin typeface="Arial Nova Light" panose="020B0304020202020204" pitchFamily="34" charset="0"/>
                </a:rPr>
                <a:t>FOUNDATIONAL ELEMENTS</a:t>
              </a:r>
            </a:p>
            <a:p>
              <a:r>
                <a:rPr lang="nl-BE" sz="1100" b="1">
                  <a:solidFill>
                    <a:schemeClr val="bg1"/>
                  </a:solidFill>
                  <a:latin typeface="Arial Nova Light" panose="020B0304020202020204" pitchFamily="34" charset="0"/>
                </a:rPr>
                <a:t>VISION &amp; MISSION</a:t>
              </a:r>
            </a:p>
            <a:p>
              <a:endParaRPr lang="en-US" sz="1050" b="0" i="0" u="none" strike="noStrike" baseline="0">
                <a:solidFill>
                  <a:schemeClr val="bg1"/>
                </a:solidFill>
                <a:latin typeface="Arial Nova Light" panose="020B0304020202020204" pitchFamily="34" charset="0"/>
              </a:endParaRPr>
            </a:p>
            <a:p>
              <a:r>
                <a:rPr lang="en-US" sz="1050" b="0" i="0" u="none" strike="noStrike" baseline="0">
                  <a:solidFill>
                    <a:schemeClr val="bg1"/>
                  </a:solidFill>
                  <a:latin typeface="Arial Nova Light" panose="020B0304020202020204" pitchFamily="34" charset="0"/>
                </a:rPr>
                <a:t>The Flanders Chancellery and Foreign Office‘s vision ensures that public administration can future proof policies and services with the purpose of improving their resilience by adopting evidence-based, inclusive and systemic approaches. The mission is to empower policy makers with actionable approaches that mobilise activities and tools. </a:t>
              </a:r>
              <a:endParaRPr lang="nl-BE" sz="1400">
                <a:solidFill>
                  <a:schemeClr val="bg1"/>
                </a:solidFill>
                <a:latin typeface="Arial Nova Light" panose="020B0304020202020204" pitchFamily="34" charset="0"/>
              </a:endParaRPr>
            </a:p>
          </p:txBody>
        </p: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644462E2-A0AC-B33E-CDBA-5F8F183833D8}"/>
                </a:ext>
              </a:extLst>
            </p:cNvPr>
            <p:cNvSpPr txBox="1"/>
            <p:nvPr/>
          </p:nvSpPr>
          <p:spPr>
            <a:xfrm>
              <a:off x="8414139" y="1133930"/>
              <a:ext cx="2589264" cy="2254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400" b="0" i="0" u="none" strike="noStrike" baseline="0">
                  <a:solidFill>
                    <a:schemeClr val="bg1"/>
                  </a:solidFill>
                  <a:latin typeface="Arial Nova Light" panose="020B0304020202020204" pitchFamily="34" charset="0"/>
                </a:rPr>
                <a:t> </a:t>
              </a:r>
            </a:p>
            <a:p>
              <a:r>
                <a:rPr lang="nl-BE" sz="1100" b="1">
                  <a:solidFill>
                    <a:schemeClr val="bg1"/>
                  </a:solidFill>
                  <a:latin typeface="Arial Nova Light" panose="020B0304020202020204" pitchFamily="34" charset="0"/>
                </a:rPr>
                <a:t>ENABLING ENVIRONMENT</a:t>
              </a:r>
            </a:p>
            <a:p>
              <a:endParaRPr lang="en-US" sz="1050" b="0" i="0" u="none" strike="noStrike" baseline="0">
                <a:solidFill>
                  <a:schemeClr val="bg1"/>
                </a:solidFill>
                <a:latin typeface="Arial Nova Light" panose="020B0304020202020204" pitchFamily="34" charset="0"/>
              </a:endParaRPr>
            </a:p>
            <a:p>
              <a:r>
                <a:rPr lang="en-US" sz="1050" b="0" i="0" u="none" strike="noStrike" baseline="0">
                  <a:solidFill>
                    <a:schemeClr val="bg1"/>
                  </a:solidFill>
                  <a:latin typeface="Arial Nova Light" panose="020B0304020202020204" pitchFamily="34" charset="0"/>
                </a:rPr>
                <a:t>I. Mandate: endorsed and legitimised by</a:t>
              </a:r>
            </a:p>
            <a:p>
              <a:r>
                <a:rPr lang="en-US" sz="1050" b="0" i="0" u="none" strike="noStrike" baseline="0">
                  <a:solidFill>
                    <a:schemeClr val="bg1"/>
                  </a:solidFill>
                  <a:latin typeface="Arial Nova Light" panose="020B0304020202020204" pitchFamily="34" charset="0"/>
                </a:rPr>
                <a:t>high-level sponsors.</a:t>
              </a:r>
            </a:p>
            <a:p>
              <a:endParaRPr lang="en-US" sz="1050" b="0" i="0" u="none" strike="noStrike" baseline="0">
                <a:solidFill>
                  <a:schemeClr val="bg1"/>
                </a:solidFill>
                <a:latin typeface="Arial Nova Light" panose="020B0304020202020204" pitchFamily="34" charset="0"/>
              </a:endParaRPr>
            </a:p>
            <a:p>
              <a:r>
                <a:rPr lang="en-US" sz="1050" b="0" i="0" u="none" strike="noStrike" baseline="0">
                  <a:solidFill>
                    <a:schemeClr val="bg1"/>
                  </a:solidFill>
                  <a:latin typeface="Arial Nova Light" panose="020B0304020202020204" pitchFamily="34" charset="0"/>
                </a:rPr>
                <a:t>II. Capacity-building: sustained initiatives to spread and improve skills among public servants and managers.</a:t>
              </a:r>
            </a:p>
            <a:p>
              <a:endParaRPr lang="en-US" sz="1050" b="0" i="0" u="none" strike="noStrike" baseline="0">
                <a:solidFill>
                  <a:schemeClr val="bg1"/>
                </a:solidFill>
                <a:latin typeface="Arial Nova Light" panose="020B0304020202020204" pitchFamily="34" charset="0"/>
              </a:endParaRPr>
            </a:p>
            <a:p>
              <a:r>
                <a:rPr lang="en-US" sz="1050" b="0" i="0" u="none" strike="noStrike" baseline="0">
                  <a:solidFill>
                    <a:schemeClr val="bg1"/>
                  </a:solidFill>
                  <a:latin typeface="Arial Nova Light" panose="020B0304020202020204" pitchFamily="34" charset="0"/>
                </a:rPr>
                <a:t>III. Communication: communicated in accessible ways and its value made visible to target audiences.</a:t>
              </a:r>
              <a:endParaRPr lang="nl-BE" sz="1400">
                <a:solidFill>
                  <a:schemeClr val="bg1"/>
                </a:solidFill>
                <a:latin typeface="Arial Nova Light" panose="020B0304020202020204" pitchFamily="34" charset="0"/>
              </a:endParaRPr>
            </a:p>
          </p:txBody>
        </p:sp>
      </p:grp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D9A24470-18B1-4ED8-D67A-0B36E5B0284D}"/>
              </a:ext>
            </a:extLst>
          </p:cNvPr>
          <p:cNvSpPr/>
          <p:nvPr/>
        </p:nvSpPr>
        <p:spPr>
          <a:xfrm>
            <a:off x="5655733" y="3708379"/>
            <a:ext cx="5410200" cy="2620454"/>
          </a:xfrm>
          <a:prstGeom prst="roundRect">
            <a:avLst/>
          </a:prstGeom>
          <a:solidFill>
            <a:srgbClr val="51859B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3E51F5DF-EC64-D57E-ABC2-6DD45C05D569}"/>
              </a:ext>
            </a:extLst>
          </p:cNvPr>
          <p:cNvSpPr txBox="1"/>
          <p:nvPr/>
        </p:nvSpPr>
        <p:spPr>
          <a:xfrm>
            <a:off x="5767337" y="3940630"/>
            <a:ext cx="2589263" cy="2208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0" i="0" u="none" strike="noStrike" baseline="0">
                <a:solidFill>
                  <a:schemeClr val="bg2"/>
                </a:solidFill>
                <a:latin typeface="Arial Nova Light" panose="020B0304020202020204" pitchFamily="34" charset="0"/>
              </a:rPr>
              <a:t>STRATEGIC DRIVERS</a:t>
            </a:r>
          </a:p>
          <a:p>
            <a:r>
              <a:rPr lang="nl-BE" sz="1100" b="1">
                <a:solidFill>
                  <a:schemeClr val="bg1"/>
                </a:solidFill>
                <a:latin typeface="Arial Nova Light" panose="020B0304020202020204" pitchFamily="34" charset="0"/>
              </a:rPr>
              <a:t>BLUEPRINT</a:t>
            </a:r>
          </a:p>
          <a:p>
            <a:endParaRPr lang="en-US" sz="1050" b="0" i="0" u="none" strike="noStrike" baseline="0">
              <a:solidFill>
                <a:schemeClr val="bg1"/>
              </a:solidFill>
              <a:latin typeface="Arial Nova Light" panose="020B0304020202020204" pitchFamily="34" charset="0"/>
            </a:endParaRPr>
          </a:p>
          <a:p>
            <a:r>
              <a:rPr lang="en-US" sz="1050" b="0" i="0" u="none" strike="noStrike" baseline="0">
                <a:solidFill>
                  <a:schemeClr val="bg1"/>
                </a:solidFill>
                <a:latin typeface="Arial Nova Light" panose="020B0304020202020204" pitchFamily="34" charset="0"/>
              </a:rPr>
              <a:t>Strategic direction through prioritisation of its usefulness for policy making including  seven roles that Strategic Foresight plays:</a:t>
            </a:r>
          </a:p>
          <a:p>
            <a:endParaRPr lang="en-US" sz="1050" b="0" i="0" u="none" strike="noStrike" baseline="0">
              <a:solidFill>
                <a:schemeClr val="bg1"/>
              </a:solidFill>
              <a:latin typeface="Arial Nova Light" panose="020B03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000">
                <a:solidFill>
                  <a:schemeClr val="bg1"/>
                </a:solidFill>
                <a:latin typeface="Arial Nova Light" panose="020B0304020202020204" pitchFamily="34" charset="0"/>
              </a:rPr>
              <a:t>Promoting stakeholder engagement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b="0" i="0" u="none" strike="noStrike" baseline="0">
                <a:solidFill>
                  <a:schemeClr val="bg1"/>
                </a:solidFill>
                <a:latin typeface="Arial Nova Light" panose="020B0304020202020204" pitchFamily="34" charset="0"/>
              </a:rPr>
              <a:t>Supporting proactive/prospective Government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>
                <a:solidFill>
                  <a:schemeClr val="bg1"/>
                </a:solidFill>
                <a:latin typeface="Arial Nova Light" panose="020B0304020202020204" pitchFamily="34" charset="0"/>
              </a:rPr>
              <a:t>Adopting evidence-informed approaches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b="0" i="0" u="none" strike="noStrike" baseline="0">
                <a:solidFill>
                  <a:schemeClr val="bg1"/>
                </a:solidFill>
                <a:latin typeface="Arial Nova Light" panose="020B0304020202020204" pitchFamily="34" charset="0"/>
              </a:rPr>
              <a:t>Designing robust and resilient policies </a:t>
            </a:r>
            <a:endParaRPr lang="nl-BE" sz="120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29D82C45-7AFE-F8D3-6C55-CC8200667901}"/>
              </a:ext>
            </a:extLst>
          </p:cNvPr>
          <p:cNvSpPr txBox="1"/>
          <p:nvPr/>
        </p:nvSpPr>
        <p:spPr>
          <a:xfrm>
            <a:off x="8390109" y="4628362"/>
            <a:ext cx="258926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 startAt="5"/>
            </a:pPr>
            <a:r>
              <a:rPr lang="en-US" sz="1000">
                <a:solidFill>
                  <a:schemeClr val="bg1"/>
                </a:solidFill>
                <a:latin typeface="Arial Nova Light" panose="020B0304020202020204" pitchFamily="34" charset="0"/>
              </a:rPr>
              <a:t>Enhancing agility, flexibility and innovation</a:t>
            </a:r>
          </a:p>
          <a:p>
            <a:pPr marL="228600" indent="-228600">
              <a:buFont typeface="+mj-lt"/>
              <a:buAutoNum type="arabicPeriod" startAt="5"/>
            </a:pPr>
            <a:r>
              <a:rPr lang="en-US" sz="1000">
                <a:solidFill>
                  <a:schemeClr val="bg1"/>
                </a:solidFill>
                <a:latin typeface="Arial Nova Light" panose="020B0304020202020204" pitchFamily="34" charset="0"/>
              </a:rPr>
              <a:t>Encouraging learning cycles</a:t>
            </a:r>
          </a:p>
          <a:p>
            <a:pPr marL="228600" indent="-228600">
              <a:buFont typeface="+mj-lt"/>
              <a:buAutoNum type="arabicPeriod" startAt="5"/>
            </a:pPr>
            <a:r>
              <a:rPr lang="en-US" sz="1000">
                <a:solidFill>
                  <a:schemeClr val="bg1"/>
                </a:solidFill>
                <a:latin typeface="Arial Nova Light" panose="020B0304020202020204" pitchFamily="34" charset="0"/>
              </a:rPr>
              <a:t>Spearheading multi-level dialogues on futures</a:t>
            </a:r>
            <a:endParaRPr lang="en-US" sz="1050" b="0" i="0" u="none" strike="noStrike" baseline="0">
              <a:solidFill>
                <a:schemeClr val="bg1"/>
              </a:solidFill>
              <a:latin typeface="Arial Nova Light" panose="020B0304020202020204" pitchFamily="34" charset="0"/>
            </a:endParaRPr>
          </a:p>
          <a:p>
            <a:endParaRPr lang="en-US" sz="1050" b="0" i="0" u="none" strike="noStrike" baseline="0">
              <a:solidFill>
                <a:schemeClr val="bg1"/>
              </a:solidFill>
              <a:latin typeface="Arial Nova Light" panose="020B0304020202020204" pitchFamily="34" charset="0"/>
            </a:endParaRPr>
          </a:p>
          <a:p>
            <a:r>
              <a:rPr lang="en-US" sz="1050" b="0" i="0" u="none" strike="noStrike" baseline="0">
                <a:solidFill>
                  <a:schemeClr val="bg1"/>
                </a:solidFill>
                <a:latin typeface="Arial Nova Light" panose="020B0304020202020204" pitchFamily="34" charset="0"/>
              </a:rPr>
              <a:t>Driven by these roles, Flanders can put in motion a roadmap for multi-level strategic foresight</a:t>
            </a:r>
          </a:p>
        </p:txBody>
      </p:sp>
    </p:spTree>
    <p:extLst>
      <p:ext uri="{BB962C8B-B14F-4D97-AF65-F5344CB8AC3E}">
        <p14:creationId xmlns:p14="http://schemas.microsoft.com/office/powerpoint/2010/main" val="4215148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2FF7600D-0EFD-CF48-0952-30F2CCC2F3DC}"/>
              </a:ext>
            </a:extLst>
          </p:cNvPr>
          <p:cNvSpPr txBox="1"/>
          <p:nvPr/>
        </p:nvSpPr>
        <p:spPr>
          <a:xfrm>
            <a:off x="811368" y="1822840"/>
            <a:ext cx="5628762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 Nova Light" panose="020B0304020202020204" pitchFamily="34" charset="0"/>
              </a:rPr>
              <a:t>Enabling factors</a:t>
            </a:r>
          </a:p>
          <a:p>
            <a:endParaRPr lang="en-US" sz="2000" b="1">
              <a:solidFill>
                <a:schemeClr val="bg1"/>
              </a:solidFill>
              <a:latin typeface="Arial Nova Light" panose="020B03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bg1"/>
                </a:solidFill>
                <a:latin typeface="Arial Nova Light" panose="020B0304020202020204" pitchFamily="34" charset="0"/>
              </a:rPr>
              <a:t>Expectation Management: negotiate clear principles, activities and outputs before, during and after foresight process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>
              <a:solidFill>
                <a:schemeClr val="bg1"/>
              </a:solidFill>
              <a:latin typeface="Arial Nova Light" panose="020B03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bg1"/>
                </a:solidFill>
                <a:latin typeface="Arial Nova Light" panose="020B0304020202020204" pitchFamily="34" charset="0"/>
              </a:rPr>
              <a:t>Ensure a balanced internal/external capacity (incl. skill development)</a:t>
            </a:r>
          </a:p>
          <a:p>
            <a:endParaRPr lang="en-US" sz="2000">
              <a:solidFill>
                <a:schemeClr val="bg1"/>
              </a:solidFill>
              <a:latin typeface="Arial Nova Light" panose="020B0304020202020204" pitchFamily="34" charset="0"/>
            </a:endParaRPr>
          </a:p>
          <a:p>
            <a:r>
              <a:rPr lang="en-US" sz="2000" b="1">
                <a:solidFill>
                  <a:schemeClr val="bg1"/>
                </a:solidFill>
                <a:latin typeface="Arial Nova Light" panose="020B0304020202020204" pitchFamily="34" charset="0"/>
              </a:rPr>
              <a:t>Challenge</a:t>
            </a:r>
          </a:p>
          <a:p>
            <a:endParaRPr lang="en-US" sz="2000" b="1">
              <a:solidFill>
                <a:schemeClr val="bg1"/>
              </a:solidFill>
              <a:latin typeface="Arial Nova Light" panose="020B03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bg1"/>
                </a:solidFill>
                <a:latin typeface="Arial Nova Light" panose="020B0304020202020204" pitchFamily="34" charset="0"/>
              </a:rPr>
              <a:t>Structural mandate (versus fragmented/project based)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57CD270-3898-B409-B6D3-35E487762238}"/>
              </a:ext>
            </a:extLst>
          </p:cNvPr>
          <p:cNvSpPr txBox="1">
            <a:spLocks/>
          </p:cNvSpPr>
          <p:nvPr/>
        </p:nvSpPr>
        <p:spPr>
          <a:xfrm>
            <a:off x="811367" y="487516"/>
            <a:ext cx="7735733" cy="99742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indent="0" algn="l" defTabSz="914400" rtl="0" eaLnBrk="1" latinLnBrk="0" hangingPunct="1">
              <a:lnSpc>
                <a:spcPts val="3800"/>
              </a:lnSpc>
              <a:spcBef>
                <a:spcPts val="0"/>
              </a:spcBef>
              <a:buNone/>
              <a:defRPr sz="3700" b="0" i="0" kern="1200">
                <a:solidFill>
                  <a:schemeClr val="bg1"/>
                </a:solidFill>
                <a:latin typeface="FlandersArtSans-Bold" panose="00000800000000000000" pitchFamily="2" charset="0"/>
                <a:ea typeface="+mj-ea"/>
                <a:cs typeface="FlandersArtSans-Bold" panose="00000800000000000000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800" b="1">
                <a:latin typeface="Arial Nova Light" panose="020B0304020202020204" pitchFamily="34" charset="0"/>
                <a:cs typeface="Arial"/>
              </a:rPr>
              <a:t>OECD Blueprint</a:t>
            </a:r>
          </a:p>
          <a:p>
            <a:pPr>
              <a:lnSpc>
                <a:spcPct val="100000"/>
              </a:lnSpc>
            </a:pPr>
            <a:r>
              <a:rPr lang="en-US" sz="3200" b="1">
                <a:solidFill>
                  <a:srgbClr val="FFFF00"/>
                </a:solidFill>
                <a:latin typeface="Arial Nova Light" panose="020B0304020202020204" pitchFamily="34" charset="0"/>
                <a:cs typeface="Arial"/>
              </a:rPr>
              <a:t>Strategic Foresight in Flanders</a:t>
            </a:r>
          </a:p>
          <a:p>
            <a:pPr>
              <a:lnSpc>
                <a:spcPct val="100000"/>
              </a:lnSpc>
            </a:pPr>
            <a:endParaRPr lang="en-US" sz="2800" b="1">
              <a:latin typeface="Arial Nova Light" panose="020B0304020202020204" pitchFamily="34" charset="0"/>
              <a:cs typeface="Arial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333849BA-0D4C-2F7D-6A88-ED2D4EB26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649" y="6195477"/>
            <a:ext cx="1633401" cy="519338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29D584B5-0D1C-EA23-9EFF-152B60C4CC38}"/>
              </a:ext>
            </a:extLst>
          </p:cNvPr>
          <p:cNvGrpSpPr/>
          <p:nvPr/>
        </p:nvGrpSpPr>
        <p:grpSpPr>
          <a:xfrm>
            <a:off x="6771640" y="1270000"/>
            <a:ext cx="3721380" cy="5254724"/>
            <a:chOff x="6721558" y="950666"/>
            <a:chExt cx="4032663" cy="5338727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338F13F6-120F-5713-876A-6A95EA27A3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415" t="19188" r="48209" b="17923"/>
            <a:stretch/>
          </p:blipFill>
          <p:spPr>
            <a:xfrm>
              <a:off x="6721558" y="950666"/>
              <a:ext cx="4032663" cy="321477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" name="Afbeelding 1">
              <a:extLst>
                <a:ext uri="{FF2B5EF4-FFF2-40B4-BE49-F238E27FC236}">
                  <a16:creationId xmlns:a16="http://schemas.microsoft.com/office/drawing/2014/main" id="{20CE5AC2-6AEA-BBAC-6D8F-C797953F90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1749" t="30860" r="5041" b="27990"/>
            <a:stretch/>
          </p:blipFill>
          <p:spPr>
            <a:xfrm>
              <a:off x="6721558" y="4129113"/>
              <a:ext cx="4032663" cy="216028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6C9504D6-E05D-0291-41C6-523923B973F1}"/>
              </a:ext>
            </a:extLst>
          </p:cNvPr>
          <p:cNvSpPr txBox="1"/>
          <p:nvPr/>
        </p:nvSpPr>
        <p:spPr>
          <a:xfrm>
            <a:off x="6844092" y="932099"/>
            <a:ext cx="3781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rial Nova Light" panose="020B0304020202020204" pitchFamily="34" charset="0"/>
              </a:rPr>
              <a:t>Principles         -         Activities      -      Outputs/tools</a:t>
            </a:r>
            <a:endParaRPr lang="nl-BE" sz="1200"/>
          </a:p>
        </p:txBody>
      </p:sp>
    </p:spTree>
    <p:extLst>
      <p:ext uri="{BB962C8B-B14F-4D97-AF65-F5344CB8AC3E}">
        <p14:creationId xmlns:p14="http://schemas.microsoft.com/office/powerpoint/2010/main" val="3868769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57CD270-3898-B409-B6D3-35E487762238}"/>
              </a:ext>
            </a:extLst>
          </p:cNvPr>
          <p:cNvSpPr txBox="1">
            <a:spLocks/>
          </p:cNvSpPr>
          <p:nvPr/>
        </p:nvSpPr>
        <p:spPr>
          <a:xfrm>
            <a:off x="811367" y="487516"/>
            <a:ext cx="7735733" cy="99742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indent="0" algn="l" defTabSz="914400" rtl="0" eaLnBrk="1" latinLnBrk="0" hangingPunct="1">
              <a:lnSpc>
                <a:spcPts val="3800"/>
              </a:lnSpc>
              <a:spcBef>
                <a:spcPts val="0"/>
              </a:spcBef>
              <a:buNone/>
              <a:defRPr sz="3700" b="0" i="0" kern="1200">
                <a:solidFill>
                  <a:schemeClr val="bg1"/>
                </a:solidFill>
                <a:latin typeface="FlandersArtSans-Bold" panose="00000800000000000000" pitchFamily="2" charset="0"/>
                <a:ea typeface="+mj-ea"/>
                <a:cs typeface="FlandersArtSans-Bold" panose="00000800000000000000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800" b="1">
                <a:latin typeface="Arial Nova Light"/>
                <a:cs typeface="Arial"/>
              </a:rPr>
              <a:t>Explore example</a:t>
            </a:r>
          </a:p>
          <a:p>
            <a:pPr>
              <a:lnSpc>
                <a:spcPct val="100000"/>
              </a:lnSpc>
            </a:pPr>
            <a:r>
              <a:rPr lang="en-US" sz="3200" b="1">
                <a:solidFill>
                  <a:srgbClr val="FFFF00"/>
                </a:solidFill>
                <a:latin typeface="Arial Nova Light"/>
                <a:cs typeface="Arial"/>
              </a:rPr>
              <a:t>Science-to-Policy dialogue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D766BAD6-1A0B-8383-20F9-DEA1ADA3EA0F}"/>
              </a:ext>
            </a:extLst>
          </p:cNvPr>
          <p:cNvSpPr txBox="1"/>
          <p:nvPr/>
        </p:nvSpPr>
        <p:spPr>
          <a:xfrm>
            <a:off x="744731" y="6427793"/>
            <a:ext cx="86372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>
                <a:solidFill>
                  <a:schemeClr val="bg1"/>
                </a:solidFill>
                <a:latin typeface="Arial Nova Light" panose="020B0304020202020204" pitchFamily="34" charset="0"/>
                <a:cs typeface="Calibri" panose="020F0502020204030204" pitchFamily="34" charset="0"/>
              </a:rPr>
              <a:t>Insights of the 2022 edition (8/9/22, Leuven) were published in the Flemish Journal for Government Management (VTOM 2022-4</a:t>
            </a:r>
            <a:r>
              <a:rPr lang="nl-BE" sz="1200" i="1">
                <a:solidFill>
                  <a:schemeClr val="bg1"/>
                </a:solidFill>
                <a:latin typeface="Arial Nova Light" panose="020B0304020202020204" pitchFamily="34" charset="0"/>
                <a:cs typeface="Calibri" panose="020F0502020204030204" pitchFamily="34" charset="0"/>
              </a:rPr>
              <a:t>)</a:t>
            </a:r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FB5F1CF5-0F91-53A8-BD47-555718045A2F}"/>
              </a:ext>
            </a:extLst>
          </p:cNvPr>
          <p:cNvGrpSpPr/>
          <p:nvPr/>
        </p:nvGrpSpPr>
        <p:grpSpPr>
          <a:xfrm>
            <a:off x="804041" y="2082728"/>
            <a:ext cx="1784877" cy="3989749"/>
            <a:chOff x="8790187" y="1942420"/>
            <a:chExt cx="1948767" cy="4231285"/>
          </a:xfrm>
        </p:grpSpPr>
        <p:pic>
          <p:nvPicPr>
            <p:cNvPr id="14" name="Afbeelding 13" descr="Afbeelding met tekst, persoon&#10;&#10;Automatisch gegenereerde beschrijving">
              <a:extLst>
                <a:ext uri="{FF2B5EF4-FFF2-40B4-BE49-F238E27FC236}">
                  <a16:creationId xmlns:a16="http://schemas.microsoft.com/office/drawing/2014/main" id="{04A85F7D-5E0F-8670-C9E4-71407FEB97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90" r="12242" b="20281"/>
            <a:stretch/>
          </p:blipFill>
          <p:spPr>
            <a:xfrm>
              <a:off x="8790187" y="4869313"/>
              <a:ext cx="1948767" cy="130439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9" name="Afbeelding 18">
              <a:extLst>
                <a:ext uri="{FF2B5EF4-FFF2-40B4-BE49-F238E27FC236}">
                  <a16:creationId xmlns:a16="http://schemas.microsoft.com/office/drawing/2014/main" id="{1FBDCF1B-EC07-E001-D5E4-1DE51C9BD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0188" y="1942420"/>
              <a:ext cx="1941997" cy="130762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0" name="Afbeelding 19">
              <a:extLst>
                <a:ext uri="{FF2B5EF4-FFF2-40B4-BE49-F238E27FC236}">
                  <a16:creationId xmlns:a16="http://schemas.microsoft.com/office/drawing/2014/main" id="{3931C91F-2E4A-AA1D-05D6-EEAC2CF9D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90187" y="3305651"/>
              <a:ext cx="1941997" cy="149256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90BC1D5C-5676-23C5-A797-2303A5AC96A5}"/>
              </a:ext>
            </a:extLst>
          </p:cNvPr>
          <p:cNvGrpSpPr/>
          <p:nvPr/>
        </p:nvGrpSpPr>
        <p:grpSpPr>
          <a:xfrm>
            <a:off x="3901548" y="1753556"/>
            <a:ext cx="6978664" cy="4318921"/>
            <a:chOff x="811366" y="1913539"/>
            <a:chExt cx="6978664" cy="4318921"/>
          </a:xfrm>
        </p:grpSpPr>
        <p:sp>
          <p:nvSpPr>
            <p:cNvPr id="2" name="Tekstvak 1">
              <a:extLst>
                <a:ext uri="{FF2B5EF4-FFF2-40B4-BE49-F238E27FC236}">
                  <a16:creationId xmlns:a16="http://schemas.microsoft.com/office/drawing/2014/main" id="{C455C3DE-718C-D6EF-9CA6-455F411B449D}"/>
                </a:ext>
              </a:extLst>
            </p:cNvPr>
            <p:cNvSpPr txBox="1"/>
            <p:nvPr/>
          </p:nvSpPr>
          <p:spPr>
            <a:xfrm>
              <a:off x="1107349" y="4383984"/>
              <a:ext cx="12535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chemeClr val="bg2"/>
                  </a:solidFill>
                  <a:latin typeface="Arial Nova Light" panose="020B03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Why</a:t>
              </a:r>
              <a:endParaRPr lang="nl-BE" b="1">
                <a:solidFill>
                  <a:schemeClr val="bg2"/>
                </a:solidFill>
              </a:endParaRPr>
            </a:p>
          </p:txBody>
        </p:sp>
        <p:sp>
          <p:nvSpPr>
            <p:cNvPr id="4" name="Tekstvak 3">
              <a:extLst>
                <a:ext uri="{FF2B5EF4-FFF2-40B4-BE49-F238E27FC236}">
                  <a16:creationId xmlns:a16="http://schemas.microsoft.com/office/drawing/2014/main" id="{E048E78A-1D54-5D2C-8427-BBCADFE2B261}"/>
                </a:ext>
              </a:extLst>
            </p:cNvPr>
            <p:cNvSpPr txBox="1"/>
            <p:nvPr/>
          </p:nvSpPr>
          <p:spPr>
            <a:xfrm>
              <a:off x="955748" y="2015452"/>
              <a:ext cx="12535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chemeClr val="bg2"/>
                  </a:solidFill>
                  <a:latin typeface="Arial Nova Light" panose="020B03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What</a:t>
              </a:r>
            </a:p>
          </p:txBody>
        </p: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8F7D800E-5B94-E1CA-55D2-823BF5EAECA4}"/>
                </a:ext>
              </a:extLst>
            </p:cNvPr>
            <p:cNvSpPr txBox="1"/>
            <p:nvPr/>
          </p:nvSpPr>
          <p:spPr>
            <a:xfrm>
              <a:off x="1071792" y="4832936"/>
              <a:ext cx="2723763" cy="78483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GB" sz="1500">
                  <a:solidFill>
                    <a:schemeClr val="bg1"/>
                  </a:solidFill>
                  <a:uFill>
                    <a:solidFill>
                      <a:schemeClr val="bg2"/>
                    </a:solidFill>
                  </a:uFill>
                  <a:latin typeface="Arial Nova Light"/>
                </a:rPr>
                <a:t>Supporting evidence-informed policy making with a focus on resilience </a:t>
              </a:r>
              <a:endParaRPr lang="en-GB" sz="1500">
                <a:solidFill>
                  <a:schemeClr val="bg1"/>
                </a:solidFill>
                <a:latin typeface="Arial Nova Light"/>
              </a:endParaRPr>
            </a:p>
          </p:txBody>
        </p:sp>
        <p:sp>
          <p:nvSpPr>
            <p:cNvPr id="8" name="Rechthoek: afgeronde hoeken 7">
              <a:extLst>
                <a:ext uri="{FF2B5EF4-FFF2-40B4-BE49-F238E27FC236}">
                  <a16:creationId xmlns:a16="http://schemas.microsoft.com/office/drawing/2014/main" id="{77BC9A9E-EEF4-7013-3C77-3543755696A9}"/>
                </a:ext>
              </a:extLst>
            </p:cNvPr>
            <p:cNvSpPr/>
            <p:nvPr/>
          </p:nvSpPr>
          <p:spPr>
            <a:xfrm>
              <a:off x="811366" y="1913539"/>
              <a:ext cx="3285591" cy="1967252"/>
            </a:xfrm>
            <a:prstGeom prst="round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A4F7F4D1-EF2C-EEA2-4D8A-99F9BD786CFB}"/>
                </a:ext>
              </a:extLst>
            </p:cNvPr>
            <p:cNvSpPr txBox="1"/>
            <p:nvPr/>
          </p:nvSpPr>
          <p:spPr>
            <a:xfrm>
              <a:off x="4671225" y="2378466"/>
              <a:ext cx="2948776" cy="116955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400">
                  <a:solidFill>
                    <a:schemeClr val="bg1"/>
                  </a:solidFill>
                  <a:latin typeface="Arial Nova Light"/>
                </a:rPr>
                <a:t>Knowledge exchange and mutual learning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400">
                  <a:solidFill>
                    <a:schemeClr val="bg1"/>
                  </a:solidFill>
                  <a:latin typeface="Arial Nova Light"/>
                </a:rPr>
                <a:t>SAM skills for young researches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400">
                  <a:solidFill>
                    <a:schemeClr val="bg1"/>
                  </a:solidFill>
                  <a:latin typeface="Arial Nova Light"/>
                </a:rPr>
                <a:t>Scientific papers including policy recommendations</a:t>
              </a:r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34BC1F73-C128-5EB4-D871-D2909A6F93CD}"/>
                </a:ext>
              </a:extLst>
            </p:cNvPr>
            <p:cNvSpPr txBox="1"/>
            <p:nvPr/>
          </p:nvSpPr>
          <p:spPr>
            <a:xfrm>
              <a:off x="4599154" y="2009918"/>
              <a:ext cx="125606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chemeClr val="bg2"/>
                  </a:solidFill>
                  <a:latin typeface="Arial Nova Light" panose="020B0304020202020204" pitchFamily="34" charset="0"/>
                  <a:cs typeface="Arial" panose="020B0604020202020204" pitchFamily="34" charset="0"/>
                </a:rPr>
                <a:t>Output</a:t>
              </a:r>
              <a:endParaRPr lang="nl-BE" b="1">
                <a:solidFill>
                  <a:schemeClr val="bg2"/>
                </a:solidFill>
              </a:endParaRPr>
            </a:p>
          </p:txBody>
        </p: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4416C752-558D-E72E-B5C4-46034AE26432}"/>
                </a:ext>
              </a:extLst>
            </p:cNvPr>
            <p:cNvSpPr txBox="1"/>
            <p:nvPr/>
          </p:nvSpPr>
          <p:spPr>
            <a:xfrm>
              <a:off x="4627860" y="4365871"/>
              <a:ext cx="2615048" cy="338554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600" b="1">
                  <a:solidFill>
                    <a:schemeClr val="bg2"/>
                  </a:solidFill>
                  <a:latin typeface="Arial Nova Light"/>
                  <a:cs typeface="Arial"/>
                </a:rPr>
                <a:t>Topics 2022 edition</a:t>
              </a:r>
              <a:endParaRPr lang="nl-BE" sz="1600" b="1">
                <a:solidFill>
                  <a:schemeClr val="bg2"/>
                </a:solidFill>
              </a:endParaRPr>
            </a:p>
          </p:txBody>
        </p: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BC8C12A6-EA87-3E6E-1ED0-56D93CADF805}"/>
                </a:ext>
              </a:extLst>
            </p:cNvPr>
            <p:cNvSpPr txBox="1"/>
            <p:nvPr/>
          </p:nvSpPr>
          <p:spPr>
            <a:xfrm>
              <a:off x="4627861" y="4677743"/>
              <a:ext cx="3034536" cy="138499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400">
                  <a:solidFill>
                    <a:schemeClr val="bg1"/>
                  </a:solidFill>
                  <a:uFill>
                    <a:solidFill>
                      <a:schemeClr val="bg2"/>
                    </a:solidFill>
                  </a:uFill>
                  <a:latin typeface="Arial Nova Light"/>
                </a:rPr>
                <a:t>Artificial intelligence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400">
                  <a:solidFill>
                    <a:schemeClr val="bg1"/>
                  </a:solidFill>
                  <a:uFill>
                    <a:solidFill>
                      <a:schemeClr val="bg2"/>
                    </a:solidFill>
                  </a:uFill>
                  <a:latin typeface="Arial Nova Light"/>
                </a:rPr>
                <a:t>Labour market and integration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400">
                  <a:solidFill>
                    <a:schemeClr val="bg1"/>
                  </a:solidFill>
                  <a:uFill>
                    <a:solidFill>
                      <a:schemeClr val="bg2"/>
                    </a:solidFill>
                  </a:uFill>
                  <a:latin typeface="Arial Nova Light"/>
                </a:rPr>
                <a:t>Healthcare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400">
                  <a:solidFill>
                    <a:schemeClr val="bg1"/>
                  </a:solidFill>
                  <a:uFill>
                    <a:solidFill>
                      <a:schemeClr val="bg2"/>
                    </a:solidFill>
                  </a:uFill>
                  <a:latin typeface="Arial Nova Light"/>
                </a:rPr>
                <a:t>Food, environment and climate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400">
                  <a:solidFill>
                    <a:schemeClr val="bg1"/>
                  </a:solidFill>
                  <a:uFill>
                    <a:solidFill>
                      <a:schemeClr val="bg2"/>
                    </a:solidFill>
                  </a:uFill>
                  <a:latin typeface="Arial Nova Light"/>
                </a:rPr>
                <a:t>Strategic autonomy and international security </a:t>
              </a:r>
              <a:endParaRPr lang="en-GB" sz="1400">
                <a:solidFill>
                  <a:schemeClr val="bg1"/>
                </a:solidFill>
                <a:latin typeface="Arial Nova Light" panose="020B0304020202020204" pitchFamily="34" charset="0"/>
              </a:endParaRPr>
            </a:p>
          </p:txBody>
        </p:sp>
        <p:sp>
          <p:nvSpPr>
            <p:cNvPr id="21" name="Tekstvak 20">
              <a:extLst>
                <a:ext uri="{FF2B5EF4-FFF2-40B4-BE49-F238E27FC236}">
                  <a16:creationId xmlns:a16="http://schemas.microsoft.com/office/drawing/2014/main" id="{C7C7DB98-7EB9-C315-4FF6-1057DADACBF1}"/>
                </a:ext>
              </a:extLst>
            </p:cNvPr>
            <p:cNvSpPr txBox="1"/>
            <p:nvPr/>
          </p:nvSpPr>
          <p:spPr>
            <a:xfrm>
              <a:off x="955748" y="2451415"/>
              <a:ext cx="2839808" cy="101566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500">
                  <a:solidFill>
                    <a:schemeClr val="bg1"/>
                  </a:solidFill>
                  <a:uFill>
                    <a:solidFill>
                      <a:schemeClr val="bg2"/>
                    </a:solidFill>
                  </a:uFill>
                  <a:latin typeface="Arial Nova Light"/>
                </a:rPr>
                <a:t>Enabling scientists and policymakers to engage in strategic conversations and develop anticipatory intelligence</a:t>
              </a:r>
              <a:endParaRPr lang="nl-BE" sz="1500">
                <a:solidFill>
                  <a:schemeClr val="bg1"/>
                </a:solidFill>
              </a:endParaRPr>
            </a:p>
          </p:txBody>
        </p:sp>
        <p:sp>
          <p:nvSpPr>
            <p:cNvPr id="22" name="Rechthoek: afgeronde hoeken 21">
              <a:extLst>
                <a:ext uri="{FF2B5EF4-FFF2-40B4-BE49-F238E27FC236}">
                  <a16:creationId xmlns:a16="http://schemas.microsoft.com/office/drawing/2014/main" id="{955D0C31-76F4-E983-885F-824C26BBA7D3}"/>
                </a:ext>
              </a:extLst>
            </p:cNvPr>
            <p:cNvSpPr/>
            <p:nvPr/>
          </p:nvSpPr>
          <p:spPr>
            <a:xfrm>
              <a:off x="811366" y="4207196"/>
              <a:ext cx="3285591" cy="2025051"/>
            </a:xfrm>
            <a:prstGeom prst="round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4" name="Rechthoek: afgeronde hoeken 23">
              <a:extLst>
                <a:ext uri="{FF2B5EF4-FFF2-40B4-BE49-F238E27FC236}">
                  <a16:creationId xmlns:a16="http://schemas.microsoft.com/office/drawing/2014/main" id="{25CD5F83-C098-387B-F65A-50FB4F9FC0C7}"/>
                </a:ext>
              </a:extLst>
            </p:cNvPr>
            <p:cNvSpPr/>
            <p:nvPr/>
          </p:nvSpPr>
          <p:spPr>
            <a:xfrm>
              <a:off x="4504439" y="1913539"/>
              <a:ext cx="3285591" cy="1972440"/>
            </a:xfrm>
            <a:prstGeom prst="round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6653F141-7598-8F3D-9E3B-F29B61A5E46A}"/>
                </a:ext>
              </a:extLst>
            </p:cNvPr>
            <p:cNvSpPr/>
            <p:nvPr/>
          </p:nvSpPr>
          <p:spPr>
            <a:xfrm>
              <a:off x="4504439" y="4207196"/>
              <a:ext cx="3285591" cy="2025264"/>
            </a:xfrm>
            <a:prstGeom prst="round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pic>
        <p:nvPicPr>
          <p:cNvPr id="5" name="Afbeelding 4">
            <a:extLst>
              <a:ext uri="{FF2B5EF4-FFF2-40B4-BE49-F238E27FC236}">
                <a16:creationId xmlns:a16="http://schemas.microsoft.com/office/drawing/2014/main" id="{8ABB2AF4-20D9-9ADC-A21A-FFB175EFD0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971" y="1705308"/>
            <a:ext cx="941634" cy="22926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70A8705-3A0C-9487-8E2F-9D8C887BE5C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364503" y="546710"/>
            <a:ext cx="380228" cy="40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7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57CD270-3898-B409-B6D3-35E487762238}"/>
              </a:ext>
            </a:extLst>
          </p:cNvPr>
          <p:cNvSpPr txBox="1">
            <a:spLocks/>
          </p:cNvSpPr>
          <p:nvPr/>
        </p:nvSpPr>
        <p:spPr>
          <a:xfrm>
            <a:off x="811367" y="487516"/>
            <a:ext cx="10590641" cy="99742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indent="0" algn="l" defTabSz="914400" rtl="0" eaLnBrk="1" latinLnBrk="0" hangingPunct="1">
              <a:lnSpc>
                <a:spcPts val="3800"/>
              </a:lnSpc>
              <a:spcBef>
                <a:spcPts val="0"/>
              </a:spcBef>
              <a:buNone/>
              <a:defRPr sz="3700" b="0" i="0" kern="1200">
                <a:solidFill>
                  <a:schemeClr val="bg1"/>
                </a:solidFill>
                <a:latin typeface="FlandersArtSans-Bold" panose="00000800000000000000" pitchFamily="2" charset="0"/>
                <a:ea typeface="+mj-ea"/>
                <a:cs typeface="FlandersArtSans-Bold" panose="00000800000000000000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800" b="1">
                <a:latin typeface="Arial Nova Light"/>
                <a:cs typeface="Arial"/>
              </a:rPr>
              <a:t>Mapping example</a:t>
            </a:r>
          </a:p>
          <a:p>
            <a:pPr>
              <a:lnSpc>
                <a:spcPct val="100000"/>
              </a:lnSpc>
            </a:pPr>
            <a:r>
              <a:rPr lang="en-US" sz="3200" b="1">
                <a:solidFill>
                  <a:srgbClr val="FFFF00"/>
                </a:solidFill>
                <a:latin typeface="Arial Nova Light"/>
                <a:cs typeface="Arial"/>
              </a:rPr>
              <a:t>Explorative scenarios for a resilient Europe</a:t>
            </a:r>
          </a:p>
        </p:txBody>
      </p:sp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9641AD31-05D1-CE27-BA73-1929772D4B2D}"/>
              </a:ext>
            </a:extLst>
          </p:cNvPr>
          <p:cNvSpPr/>
          <p:nvPr/>
        </p:nvSpPr>
        <p:spPr>
          <a:xfrm>
            <a:off x="455700" y="3409951"/>
            <a:ext cx="11280600" cy="634640"/>
          </a:xfrm>
          <a:prstGeom prst="round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1DAB2F9-3EA5-8117-6AC8-AADAD3A4FBC6}"/>
              </a:ext>
            </a:extLst>
          </p:cNvPr>
          <p:cNvSpPr txBox="1"/>
          <p:nvPr/>
        </p:nvSpPr>
        <p:spPr>
          <a:xfrm>
            <a:off x="1386709" y="3455165"/>
            <a:ext cx="9577690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600" b="1">
                <a:solidFill>
                  <a:schemeClr val="bg2"/>
                </a:solidFill>
                <a:latin typeface="Arial Nova Light"/>
              </a:rPr>
              <a:t>Trend analysis </a:t>
            </a:r>
            <a:r>
              <a:rPr lang="en-GB" sz="1600" b="1">
                <a:solidFill>
                  <a:schemeClr val="bg1"/>
                </a:solidFill>
                <a:latin typeface="Arial Nova Light"/>
              </a:rPr>
              <a:t>	</a:t>
            </a:r>
            <a:r>
              <a:rPr lang="en-GB" sz="1400" b="1">
                <a:solidFill>
                  <a:schemeClr val="bg1"/>
                </a:solidFill>
                <a:latin typeface="Arial Nova Light"/>
              </a:rPr>
              <a:t>		</a:t>
            </a:r>
            <a:r>
              <a:rPr lang="en-GB" sz="1600" b="1">
                <a:solidFill>
                  <a:schemeClr val="bg2"/>
                </a:solidFill>
                <a:latin typeface="Arial Nova Light"/>
              </a:rPr>
              <a:t>Horizon scanning </a:t>
            </a:r>
            <a:r>
              <a:rPr lang="en-GB" sz="1400" b="1">
                <a:solidFill>
                  <a:schemeClr val="bg1"/>
                </a:solidFill>
                <a:latin typeface="Arial Nova Light"/>
              </a:rPr>
              <a:t>			</a:t>
            </a:r>
            <a:r>
              <a:rPr lang="en-GB" sz="1600" b="1">
                <a:solidFill>
                  <a:schemeClr val="bg2"/>
                </a:solidFill>
                <a:latin typeface="Arial Nova Light"/>
              </a:rPr>
              <a:t>Scenario workshops</a:t>
            </a:r>
            <a:endParaRPr lang="en-GB" sz="1400" b="1">
              <a:solidFill>
                <a:schemeClr val="bg2"/>
              </a:solidFill>
              <a:latin typeface="Arial Nova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>
              <a:latin typeface="Arial Nova Light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E6DB76F8-89E2-737E-FC70-48875C357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09" y="4203590"/>
            <a:ext cx="3483130" cy="2090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BEECB984-0182-E6AD-FD3C-F148DD0A4E9E}"/>
              </a:ext>
            </a:extLst>
          </p:cNvPr>
          <p:cNvGrpSpPr/>
          <p:nvPr/>
        </p:nvGrpSpPr>
        <p:grpSpPr>
          <a:xfrm>
            <a:off x="7961243" y="1754658"/>
            <a:ext cx="3909141" cy="5053099"/>
            <a:chOff x="5015142" y="1847741"/>
            <a:chExt cx="3801241" cy="5029647"/>
          </a:xfrm>
        </p:grpSpPr>
        <p:pic>
          <p:nvPicPr>
            <p:cNvPr id="23" name="Afbeelding 22">
              <a:extLst>
                <a:ext uri="{FF2B5EF4-FFF2-40B4-BE49-F238E27FC236}">
                  <a16:creationId xmlns:a16="http://schemas.microsoft.com/office/drawing/2014/main" id="{39B5703D-7B8A-2670-2CD9-A6F64D139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5142" y="4970871"/>
              <a:ext cx="3002763" cy="190651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6" name="Afbeelding 25">
              <a:extLst>
                <a:ext uri="{FF2B5EF4-FFF2-40B4-BE49-F238E27FC236}">
                  <a16:creationId xmlns:a16="http://schemas.microsoft.com/office/drawing/2014/main" id="{7D208FB0-E031-3016-AB4F-8D988F39C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06561" y="1847741"/>
              <a:ext cx="2409822" cy="15136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7" name="Afbeelding 26">
              <a:extLst>
                <a:ext uri="{FF2B5EF4-FFF2-40B4-BE49-F238E27FC236}">
                  <a16:creationId xmlns:a16="http://schemas.microsoft.com/office/drawing/2014/main" id="{A0483FC0-5D37-D7AC-206E-B2F04E76B1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9326" b="5008"/>
            <a:stretch/>
          </p:blipFill>
          <p:spPr>
            <a:xfrm>
              <a:off x="6643741" y="4469244"/>
              <a:ext cx="2172641" cy="140294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28" name="Stroomdiagram: Samenvoegen 27">
            <a:extLst>
              <a:ext uri="{FF2B5EF4-FFF2-40B4-BE49-F238E27FC236}">
                <a16:creationId xmlns:a16="http://schemas.microsoft.com/office/drawing/2014/main" id="{2D7D0000-5AE4-CED9-F514-975F197AE06A}"/>
              </a:ext>
            </a:extLst>
          </p:cNvPr>
          <p:cNvSpPr/>
          <p:nvPr/>
        </p:nvSpPr>
        <p:spPr>
          <a:xfrm rot="16200000">
            <a:off x="3631090" y="3563781"/>
            <a:ext cx="185984" cy="150782"/>
          </a:xfrm>
          <a:prstGeom prst="flowChartMerg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9" name="Stroomdiagram: Samenvoegen 28">
            <a:extLst>
              <a:ext uri="{FF2B5EF4-FFF2-40B4-BE49-F238E27FC236}">
                <a16:creationId xmlns:a16="http://schemas.microsoft.com/office/drawing/2014/main" id="{5BE48150-FDAC-4E8D-4BBC-F7B3A09C77AB}"/>
              </a:ext>
            </a:extLst>
          </p:cNvPr>
          <p:cNvSpPr/>
          <p:nvPr/>
        </p:nvSpPr>
        <p:spPr>
          <a:xfrm rot="16200000">
            <a:off x="7641641" y="3558888"/>
            <a:ext cx="185984" cy="150782"/>
          </a:xfrm>
          <a:prstGeom prst="flowChartMerg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238D878-82D2-C8A0-DAAA-AA24A8178F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146" y="1842500"/>
            <a:ext cx="1713761" cy="20691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289A694-7D4C-A6CA-9ADD-C8749A094736}"/>
              </a:ext>
            </a:extLst>
          </p:cNvPr>
          <p:cNvPicPr/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8661" y="4203590"/>
            <a:ext cx="2490648" cy="2090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048EBDF-EE52-3AC0-596F-49C0915AE77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329704" y="487516"/>
            <a:ext cx="403245" cy="422097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60DE1690-2B74-6AE2-3DD5-A087DD36CD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8230" y="3504402"/>
            <a:ext cx="334304" cy="222869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E0B88907-9B52-BC59-17A7-3B7CBB1C5B34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4812502" y="3482721"/>
            <a:ext cx="283880" cy="303113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1A20D716-A07B-7CD2-4851-E4E5579D5C0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8454766" y="3455165"/>
            <a:ext cx="311160" cy="325707"/>
          </a:xfrm>
          <a:prstGeom prst="rect">
            <a:avLst/>
          </a:prstGeom>
        </p:spPr>
      </p:pic>
      <p:grpSp>
        <p:nvGrpSpPr>
          <p:cNvPr id="41" name="Groep 40">
            <a:extLst>
              <a:ext uri="{FF2B5EF4-FFF2-40B4-BE49-F238E27FC236}">
                <a16:creationId xmlns:a16="http://schemas.microsoft.com/office/drawing/2014/main" id="{8EFD45F0-36B1-EB42-B2E3-920872BE6417}"/>
              </a:ext>
            </a:extLst>
          </p:cNvPr>
          <p:cNvGrpSpPr/>
          <p:nvPr/>
        </p:nvGrpSpPr>
        <p:grpSpPr>
          <a:xfrm>
            <a:off x="1275542" y="1842500"/>
            <a:ext cx="5596212" cy="1285112"/>
            <a:chOff x="2310371" y="1620054"/>
            <a:chExt cx="5596212" cy="1285112"/>
          </a:xfrm>
        </p:grpSpPr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22FB2782-6972-624D-75B5-92C79FB4E215}"/>
                </a:ext>
              </a:extLst>
            </p:cNvPr>
            <p:cNvSpPr txBox="1"/>
            <p:nvPr/>
          </p:nvSpPr>
          <p:spPr>
            <a:xfrm>
              <a:off x="6685254" y="1833183"/>
              <a:ext cx="1221329" cy="7993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100" b="1">
                  <a:solidFill>
                    <a:schemeClr val="bg1"/>
                  </a:solidFill>
                  <a:uFill>
                    <a:solidFill>
                      <a:schemeClr val="bg2"/>
                    </a:solidFill>
                  </a:uFill>
                  <a:latin typeface="Arial Nova Light"/>
                </a:rPr>
                <a:t>SILVER SPERES</a:t>
              </a:r>
            </a:p>
            <a:p>
              <a:pPr>
                <a:lnSpc>
                  <a:spcPct val="150000"/>
                </a:lnSpc>
              </a:pPr>
              <a:endParaRPr lang="nl-BE" sz="1000" b="1">
                <a:solidFill>
                  <a:srgbClr val="CF4672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GB" sz="1100" b="1">
                  <a:solidFill>
                    <a:schemeClr val="bg1"/>
                  </a:solidFill>
                  <a:uFill>
                    <a:solidFill>
                      <a:schemeClr val="bg2"/>
                    </a:solidFill>
                  </a:uFill>
                  <a:latin typeface="Arial Nova Light"/>
                </a:rPr>
                <a:t>URBAN FLOWS</a:t>
              </a:r>
            </a:p>
          </p:txBody>
        </p:sp>
        <p:grpSp>
          <p:nvGrpSpPr>
            <p:cNvPr id="39" name="Groep 38">
              <a:extLst>
                <a:ext uri="{FF2B5EF4-FFF2-40B4-BE49-F238E27FC236}">
                  <a16:creationId xmlns:a16="http://schemas.microsoft.com/office/drawing/2014/main" id="{2660094A-9885-A801-1E7F-9A64A7686F00}"/>
                </a:ext>
              </a:extLst>
            </p:cNvPr>
            <p:cNvGrpSpPr/>
            <p:nvPr/>
          </p:nvGrpSpPr>
          <p:grpSpPr>
            <a:xfrm>
              <a:off x="3886137" y="1620054"/>
              <a:ext cx="2789010" cy="1285112"/>
              <a:chOff x="3886137" y="1620054"/>
              <a:chExt cx="2789010" cy="1285112"/>
            </a:xfrm>
          </p:grpSpPr>
          <p:sp>
            <p:nvSpPr>
              <p:cNvPr id="2" name="Rechthoek: afgeronde hoeken 1">
                <a:extLst>
                  <a:ext uri="{FF2B5EF4-FFF2-40B4-BE49-F238E27FC236}">
                    <a16:creationId xmlns:a16="http://schemas.microsoft.com/office/drawing/2014/main" id="{F743EFAC-B9D6-E25A-2658-F6A25C59DD4A}"/>
                  </a:ext>
                </a:extLst>
              </p:cNvPr>
              <p:cNvSpPr/>
              <p:nvPr/>
            </p:nvSpPr>
            <p:spPr>
              <a:xfrm>
                <a:off x="3886137" y="1620054"/>
                <a:ext cx="2789010" cy="1285112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cxnSp>
            <p:nvCxnSpPr>
              <p:cNvPr id="7" name="Rechte verbindingslijn 6">
                <a:extLst>
                  <a:ext uri="{FF2B5EF4-FFF2-40B4-BE49-F238E27FC236}">
                    <a16:creationId xmlns:a16="http://schemas.microsoft.com/office/drawing/2014/main" id="{3D0F8BEF-A19B-E02E-0FE3-62FDD213BF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48599" y="2274031"/>
                <a:ext cx="1254308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Rechte verbindingslijn 17">
                <a:extLst>
                  <a:ext uri="{FF2B5EF4-FFF2-40B4-BE49-F238E27FC236}">
                    <a16:creationId xmlns:a16="http://schemas.microsoft.com/office/drawing/2014/main" id="{3A258BC0-984C-05BE-936B-F3C373A1DC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85328" y="1862310"/>
                <a:ext cx="0" cy="83780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kstvak 20">
                <a:extLst>
                  <a:ext uri="{FF2B5EF4-FFF2-40B4-BE49-F238E27FC236}">
                    <a16:creationId xmlns:a16="http://schemas.microsoft.com/office/drawing/2014/main" id="{929E3678-433F-9CC9-5106-950BD95D24EC}"/>
                  </a:ext>
                </a:extLst>
              </p:cNvPr>
              <p:cNvSpPr txBox="1"/>
              <p:nvPr/>
            </p:nvSpPr>
            <p:spPr>
              <a:xfrm>
                <a:off x="4848607" y="1620054"/>
                <a:ext cx="854291" cy="2539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050">
                    <a:solidFill>
                      <a:schemeClr val="bg1"/>
                    </a:solidFill>
                    <a:uFill>
                      <a:solidFill>
                        <a:schemeClr val="bg2"/>
                      </a:solidFill>
                    </a:uFill>
                    <a:latin typeface="Arial Nova Light"/>
                  </a:rPr>
                  <a:t>United EU</a:t>
                </a:r>
                <a:endParaRPr lang="nl-BE" sz="1050"/>
              </a:p>
            </p:txBody>
          </p:sp>
          <p:sp>
            <p:nvSpPr>
              <p:cNvPr id="32" name="Tekstvak 31">
                <a:extLst>
                  <a:ext uri="{FF2B5EF4-FFF2-40B4-BE49-F238E27FC236}">
                    <a16:creationId xmlns:a16="http://schemas.microsoft.com/office/drawing/2014/main" id="{9F57F128-4C22-ECDD-333C-008DDA340D0D}"/>
                  </a:ext>
                </a:extLst>
              </p:cNvPr>
              <p:cNvSpPr txBox="1"/>
              <p:nvPr/>
            </p:nvSpPr>
            <p:spPr>
              <a:xfrm>
                <a:off x="4792122" y="2651250"/>
                <a:ext cx="1129835" cy="2539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050">
                    <a:solidFill>
                      <a:schemeClr val="bg1"/>
                    </a:solidFill>
                    <a:uFill>
                      <a:solidFill>
                        <a:schemeClr val="bg2"/>
                      </a:solidFill>
                    </a:uFill>
                    <a:latin typeface="Arial Nova Light"/>
                  </a:rPr>
                  <a:t>Fragmented EU</a:t>
                </a:r>
                <a:endParaRPr lang="nl-BE" sz="1050"/>
              </a:p>
            </p:txBody>
          </p:sp>
          <p:sp>
            <p:nvSpPr>
              <p:cNvPr id="33" name="Tekstvak 32">
                <a:extLst>
                  <a:ext uri="{FF2B5EF4-FFF2-40B4-BE49-F238E27FC236}">
                    <a16:creationId xmlns:a16="http://schemas.microsoft.com/office/drawing/2014/main" id="{E6B0C5B1-3867-D55C-B7CE-C9A4A10F6E20}"/>
                  </a:ext>
                </a:extLst>
              </p:cNvPr>
              <p:cNvSpPr txBox="1"/>
              <p:nvPr/>
            </p:nvSpPr>
            <p:spPr>
              <a:xfrm>
                <a:off x="3886137" y="2081155"/>
                <a:ext cx="825821" cy="415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050">
                    <a:solidFill>
                      <a:schemeClr val="bg1"/>
                    </a:solidFill>
                    <a:uFill>
                      <a:solidFill>
                        <a:schemeClr val="bg2"/>
                      </a:solidFill>
                    </a:uFill>
                    <a:latin typeface="Arial Nova Light"/>
                  </a:rPr>
                  <a:t>Innovation</a:t>
                </a:r>
              </a:p>
              <a:p>
                <a:r>
                  <a:rPr lang="en-GB" sz="1050">
                    <a:solidFill>
                      <a:schemeClr val="bg1"/>
                    </a:solidFill>
                    <a:uFill>
                      <a:solidFill>
                        <a:schemeClr val="bg2"/>
                      </a:solidFill>
                    </a:uFill>
                    <a:latin typeface="Arial Nova Light"/>
                  </a:rPr>
                  <a:t>leader</a:t>
                </a:r>
                <a:endParaRPr lang="nl-BE" sz="1050"/>
              </a:p>
            </p:txBody>
          </p:sp>
          <p:sp>
            <p:nvSpPr>
              <p:cNvPr id="34" name="Tekstvak 33">
                <a:extLst>
                  <a:ext uri="{FF2B5EF4-FFF2-40B4-BE49-F238E27FC236}">
                    <a16:creationId xmlns:a16="http://schemas.microsoft.com/office/drawing/2014/main" id="{57192B79-0DD9-0A62-74C3-7AFCF1DE05A1}"/>
                  </a:ext>
                </a:extLst>
              </p:cNvPr>
              <p:cNvSpPr txBox="1"/>
              <p:nvPr/>
            </p:nvSpPr>
            <p:spPr>
              <a:xfrm>
                <a:off x="5856496" y="2081155"/>
                <a:ext cx="818651" cy="415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GB" sz="1050">
                    <a:solidFill>
                      <a:schemeClr val="bg1"/>
                    </a:solidFill>
                    <a:uFill>
                      <a:solidFill>
                        <a:schemeClr val="bg2"/>
                      </a:solidFill>
                    </a:uFill>
                    <a:latin typeface="Arial Nova Light"/>
                  </a:rPr>
                  <a:t>Innovation follower</a:t>
                </a:r>
                <a:endParaRPr lang="nl-BE" sz="1050"/>
              </a:p>
            </p:txBody>
          </p:sp>
          <p:sp>
            <p:nvSpPr>
              <p:cNvPr id="35" name="Ovaal 34">
                <a:extLst>
                  <a:ext uri="{FF2B5EF4-FFF2-40B4-BE49-F238E27FC236}">
                    <a16:creationId xmlns:a16="http://schemas.microsoft.com/office/drawing/2014/main" id="{5D5245E7-1E2C-2166-666B-784F295FBB28}"/>
                  </a:ext>
                </a:extLst>
              </p:cNvPr>
              <p:cNvSpPr/>
              <p:nvPr/>
            </p:nvSpPr>
            <p:spPr>
              <a:xfrm>
                <a:off x="5420044" y="1957883"/>
                <a:ext cx="217265" cy="215672"/>
              </a:xfrm>
              <a:prstGeom prst="ellipse">
                <a:avLst/>
              </a:prstGeom>
              <a:solidFill>
                <a:srgbClr val="CF467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36" name="Ovaal 35">
                <a:extLst>
                  <a:ext uri="{FF2B5EF4-FFF2-40B4-BE49-F238E27FC236}">
                    <a16:creationId xmlns:a16="http://schemas.microsoft.com/office/drawing/2014/main" id="{7E90D456-370B-F14B-EE9A-98E5A60DBC2A}"/>
                  </a:ext>
                </a:extLst>
              </p:cNvPr>
              <p:cNvSpPr/>
              <p:nvPr/>
            </p:nvSpPr>
            <p:spPr>
              <a:xfrm>
                <a:off x="5420044" y="2349360"/>
                <a:ext cx="217265" cy="21567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37" name="Ovaal 36">
                <a:extLst>
                  <a:ext uri="{FF2B5EF4-FFF2-40B4-BE49-F238E27FC236}">
                    <a16:creationId xmlns:a16="http://schemas.microsoft.com/office/drawing/2014/main" id="{FA08ACBE-B772-3393-65CC-872C44F87618}"/>
                  </a:ext>
                </a:extLst>
              </p:cNvPr>
              <p:cNvSpPr/>
              <p:nvPr/>
            </p:nvSpPr>
            <p:spPr>
              <a:xfrm>
                <a:off x="4967195" y="1961146"/>
                <a:ext cx="217265" cy="215672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38" name="Ovaal 37">
                <a:extLst>
                  <a:ext uri="{FF2B5EF4-FFF2-40B4-BE49-F238E27FC236}">
                    <a16:creationId xmlns:a16="http://schemas.microsoft.com/office/drawing/2014/main" id="{DBC44D02-F2E7-28B4-08C0-718D0E471EE1}"/>
                  </a:ext>
                </a:extLst>
              </p:cNvPr>
              <p:cNvSpPr/>
              <p:nvPr/>
            </p:nvSpPr>
            <p:spPr>
              <a:xfrm>
                <a:off x="4967195" y="2352694"/>
                <a:ext cx="217265" cy="215672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  <p:sp>
          <p:nvSpPr>
            <p:cNvPr id="40" name="Tekstvak 39">
              <a:extLst>
                <a:ext uri="{FF2B5EF4-FFF2-40B4-BE49-F238E27FC236}">
                  <a16:creationId xmlns:a16="http://schemas.microsoft.com/office/drawing/2014/main" id="{BC175974-A640-FFAE-AE3E-F3ED5B83F7BE}"/>
                </a:ext>
              </a:extLst>
            </p:cNvPr>
            <p:cNvSpPr txBox="1"/>
            <p:nvPr/>
          </p:nvSpPr>
          <p:spPr>
            <a:xfrm>
              <a:off x="2310371" y="1833183"/>
              <a:ext cx="1600263" cy="8251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GB" sz="1100" b="1">
                  <a:solidFill>
                    <a:schemeClr val="bg1"/>
                  </a:solidFill>
                  <a:uFill>
                    <a:solidFill>
                      <a:schemeClr val="bg2"/>
                    </a:solidFill>
                  </a:uFill>
                  <a:latin typeface="Arial Nova Light"/>
                </a:rPr>
                <a:t>SMART OPTIMISM</a:t>
              </a:r>
            </a:p>
            <a:p>
              <a:pPr algn="r">
                <a:lnSpc>
                  <a:spcPct val="150000"/>
                </a:lnSpc>
              </a:pPr>
              <a:endParaRPr lang="en-GB" sz="1100" b="1">
                <a:solidFill>
                  <a:srgbClr val="92D050"/>
                </a:solidFill>
                <a:uFill>
                  <a:solidFill>
                    <a:schemeClr val="bg2"/>
                  </a:solidFill>
                </a:uFill>
                <a:latin typeface="Arial Nova Light"/>
              </a:endParaRPr>
            </a:p>
            <a:p>
              <a:pPr algn="r">
                <a:lnSpc>
                  <a:spcPct val="150000"/>
                </a:lnSpc>
              </a:pPr>
              <a:r>
                <a:rPr lang="en-GB" sz="1100" b="1">
                  <a:solidFill>
                    <a:schemeClr val="bg1"/>
                  </a:solidFill>
                  <a:uFill>
                    <a:solidFill>
                      <a:schemeClr val="bg2"/>
                    </a:solidFill>
                  </a:uFill>
                  <a:latin typeface="Arial Nova Light"/>
                </a:rPr>
                <a:t>HYPER COMPETITION</a:t>
              </a:r>
              <a:endParaRPr lang="nl-BE" sz="1000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557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77"/>
            </a:stretch>
          </a:blipFill>
        </p:spPr>
        <p:txBody>
          <a:bodyPr/>
          <a:lstStyle/>
          <a:p>
            <a:endParaRPr lang="fr-FR" sz="1200"/>
          </a:p>
        </p:txBody>
      </p:sp>
      <p:grpSp>
        <p:nvGrpSpPr>
          <p:cNvPr id="3" name="Group 3"/>
          <p:cNvGrpSpPr/>
          <p:nvPr/>
        </p:nvGrpSpPr>
        <p:grpSpPr>
          <a:xfrm>
            <a:off x="127482" y="127846"/>
            <a:ext cx="11937037" cy="6602309"/>
            <a:chOff x="0" y="0"/>
            <a:chExt cx="11076232" cy="61262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076232" cy="6126202"/>
            </a:xfrm>
            <a:custGeom>
              <a:avLst/>
              <a:gdLst/>
              <a:ahLst/>
              <a:cxnLst/>
              <a:rect l="l" t="t" r="r" b="b"/>
              <a:pathLst>
                <a:path w="11076232" h="6126202">
                  <a:moveTo>
                    <a:pt x="0" y="0"/>
                  </a:moveTo>
                  <a:lnTo>
                    <a:pt x="11076232" y="0"/>
                  </a:lnTo>
                  <a:lnTo>
                    <a:pt x="11076232" y="6126202"/>
                  </a:lnTo>
                  <a:lnTo>
                    <a:pt x="0" y="61262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1076232" cy="6126202"/>
            </a:xfrm>
            <a:prstGeom prst="rect">
              <a:avLst/>
            </a:prstGeom>
          </p:spPr>
          <p:txBody>
            <a:bodyPr lIns="14419" tIns="14419" rIns="14419" bIns="14419" rtlCol="0" anchor="ctr"/>
            <a:lstStyle/>
            <a:p>
              <a:pPr algn="ctr">
                <a:lnSpc>
                  <a:spcPts val="378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6947561" y="5379652"/>
            <a:ext cx="4558639" cy="1002901"/>
          </a:xfrm>
          <a:custGeom>
            <a:avLst/>
            <a:gdLst/>
            <a:ahLst/>
            <a:cxnLst/>
            <a:rect l="l" t="t" r="r" b="b"/>
            <a:pathLst>
              <a:path w="6837958" h="1504351">
                <a:moveTo>
                  <a:pt x="0" y="0"/>
                </a:moveTo>
                <a:lnTo>
                  <a:pt x="6837958" y="0"/>
                </a:lnTo>
                <a:lnTo>
                  <a:pt x="6837958" y="1504350"/>
                </a:lnTo>
                <a:lnTo>
                  <a:pt x="0" y="1504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grpSp>
        <p:nvGrpSpPr>
          <p:cNvPr id="7" name="Group 7"/>
          <p:cNvGrpSpPr/>
          <p:nvPr/>
        </p:nvGrpSpPr>
        <p:grpSpPr>
          <a:xfrm>
            <a:off x="1007027" y="1028886"/>
            <a:ext cx="6747021" cy="1378728"/>
            <a:chOff x="0" y="0"/>
            <a:chExt cx="1915877" cy="39150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15877" cy="391502"/>
            </a:xfrm>
            <a:custGeom>
              <a:avLst/>
              <a:gdLst/>
              <a:ahLst/>
              <a:cxnLst/>
              <a:rect l="l" t="t" r="r" b="b"/>
              <a:pathLst>
                <a:path w="1915877" h="391502">
                  <a:moveTo>
                    <a:pt x="0" y="0"/>
                  </a:moveTo>
                  <a:lnTo>
                    <a:pt x="1915877" y="0"/>
                  </a:lnTo>
                  <a:lnTo>
                    <a:pt x="1915877" y="391502"/>
                  </a:lnTo>
                  <a:lnTo>
                    <a:pt x="0" y="39150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 sz="120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320046" y="1146547"/>
            <a:ext cx="7133503" cy="1111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86"/>
              </a:lnSpc>
            </a:pPr>
            <a:r>
              <a:rPr lang="en-US" sz="7400" b="1">
                <a:solidFill>
                  <a:srgbClr val="FFFFFF"/>
                </a:solidFill>
                <a:latin typeface="Open Sans ExtraBold"/>
                <a:ea typeface="Open Sans"/>
                <a:cs typeface="Open Sans"/>
              </a:rPr>
              <a:t>Europe, let's </a:t>
            </a:r>
            <a:endParaRPr lang="en-US" sz="7400" b="1">
              <a:solidFill>
                <a:srgbClr val="FFFFFF"/>
              </a:solidFill>
              <a:latin typeface="Open Sans ExtraBold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007027" y="2614361"/>
            <a:ext cx="6092240" cy="1456183"/>
            <a:chOff x="0" y="0"/>
            <a:chExt cx="1729946" cy="4134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29946" cy="413496"/>
            </a:xfrm>
            <a:custGeom>
              <a:avLst/>
              <a:gdLst/>
              <a:ahLst/>
              <a:cxnLst/>
              <a:rect l="l" t="t" r="r" b="b"/>
              <a:pathLst>
                <a:path w="1729946" h="413496">
                  <a:moveTo>
                    <a:pt x="0" y="0"/>
                  </a:moveTo>
                  <a:lnTo>
                    <a:pt x="1729946" y="0"/>
                  </a:lnTo>
                  <a:lnTo>
                    <a:pt x="1729946" y="413496"/>
                  </a:lnTo>
                  <a:lnTo>
                    <a:pt x="0" y="4134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 sz="120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346916" y="2630321"/>
            <a:ext cx="6233690" cy="1246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398"/>
              </a:lnSpc>
            </a:pPr>
            <a:r>
              <a:rPr lang="en-US" sz="7400" b="1">
                <a:solidFill>
                  <a:srgbClr val="FFFFFF"/>
                </a:solidFill>
                <a:latin typeface="Open Sans ExtraBold"/>
                <a:ea typeface="Open Sans"/>
                <a:cs typeface="Open Sans"/>
              </a:rPr>
              <a:t>cooperate!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67573" y="4378317"/>
            <a:ext cx="8534311" cy="539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94"/>
              </a:lnSpc>
            </a:pPr>
            <a:r>
              <a:rPr lang="en-US" sz="3209">
                <a:solidFill>
                  <a:srgbClr val="000000"/>
                </a:solidFill>
                <a:latin typeface="Open Sans"/>
              </a:rPr>
              <a:t>Interregional cooperation forum</a:t>
            </a:r>
          </a:p>
        </p:txBody>
      </p:sp>
    </p:spTree>
    <p:extLst>
      <p:ext uri="{BB962C8B-B14F-4D97-AF65-F5344CB8AC3E}">
        <p14:creationId xmlns:p14="http://schemas.microsoft.com/office/powerpoint/2010/main" val="9658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77"/>
            </a:stretch>
          </a:blipFill>
        </p:spPr>
        <p:txBody>
          <a:bodyPr/>
          <a:lstStyle/>
          <a:p>
            <a:endParaRPr lang="fr-FR" sz="1200"/>
          </a:p>
        </p:txBody>
      </p:sp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127779" y="126112"/>
            <a:ext cx="11936442" cy="6605777"/>
            <a:chOff x="0" y="0"/>
            <a:chExt cx="11075680" cy="6129421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1075680" cy="6129421"/>
            </a:xfrm>
            <a:custGeom>
              <a:avLst/>
              <a:gdLst/>
              <a:ahLst/>
              <a:cxnLst/>
              <a:rect l="l" t="t" r="r" b="b"/>
              <a:pathLst>
                <a:path w="11075680" h="6129421">
                  <a:moveTo>
                    <a:pt x="0" y="0"/>
                  </a:moveTo>
                  <a:lnTo>
                    <a:pt x="11075680" y="0"/>
                  </a:lnTo>
                  <a:lnTo>
                    <a:pt x="11075680" y="6129421"/>
                  </a:lnTo>
                  <a:lnTo>
                    <a:pt x="0" y="61294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1075680" cy="6129421"/>
            </a:xfrm>
            <a:prstGeom prst="rect">
              <a:avLst/>
            </a:prstGeom>
          </p:spPr>
          <p:txBody>
            <a:bodyPr lIns="14419" tIns="14419" rIns="14419" bIns="14419" rtlCol="0" anchor="ctr"/>
            <a:lstStyle/>
            <a:p>
              <a:pPr algn="ctr">
                <a:lnSpc>
                  <a:spcPts val="378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8872437" y="417894"/>
            <a:ext cx="2633763" cy="579428"/>
          </a:xfrm>
          <a:custGeom>
            <a:avLst/>
            <a:gdLst/>
            <a:ahLst/>
            <a:cxnLst/>
            <a:rect l="l" t="t" r="r" b="b"/>
            <a:pathLst>
              <a:path w="3950645" h="869142">
                <a:moveTo>
                  <a:pt x="0" y="0"/>
                </a:moveTo>
                <a:lnTo>
                  <a:pt x="3950645" y="0"/>
                </a:lnTo>
                <a:lnTo>
                  <a:pt x="3950645" y="869142"/>
                </a:lnTo>
                <a:lnTo>
                  <a:pt x="0" y="8691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grpSp>
        <p:nvGrpSpPr>
          <p:cNvPr id="7" name="Group 7"/>
          <p:cNvGrpSpPr/>
          <p:nvPr/>
        </p:nvGrpSpPr>
        <p:grpSpPr>
          <a:xfrm>
            <a:off x="511501" y="501597"/>
            <a:ext cx="3709023" cy="450887"/>
            <a:chOff x="0" y="0"/>
            <a:chExt cx="3220521" cy="39150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220521" cy="391502"/>
            </a:xfrm>
            <a:custGeom>
              <a:avLst/>
              <a:gdLst/>
              <a:ahLst/>
              <a:cxnLst/>
              <a:rect l="l" t="t" r="r" b="b"/>
              <a:pathLst>
                <a:path w="3220521" h="391502">
                  <a:moveTo>
                    <a:pt x="0" y="0"/>
                  </a:moveTo>
                  <a:lnTo>
                    <a:pt x="3220521" y="0"/>
                  </a:lnTo>
                  <a:lnTo>
                    <a:pt x="3220521" y="391502"/>
                  </a:lnTo>
                  <a:lnTo>
                    <a:pt x="0" y="39150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 sz="12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11501" y="1628711"/>
            <a:ext cx="2650830" cy="385219"/>
            <a:chOff x="0" y="0"/>
            <a:chExt cx="2301698" cy="3344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01698" cy="334483"/>
            </a:xfrm>
            <a:custGeom>
              <a:avLst/>
              <a:gdLst/>
              <a:ahLst/>
              <a:cxnLst/>
              <a:rect l="l" t="t" r="r" b="b"/>
              <a:pathLst>
                <a:path w="2301698" h="334483">
                  <a:moveTo>
                    <a:pt x="0" y="0"/>
                  </a:moveTo>
                  <a:lnTo>
                    <a:pt x="2301698" y="0"/>
                  </a:lnTo>
                  <a:lnTo>
                    <a:pt x="2301698" y="334483"/>
                  </a:lnTo>
                  <a:lnTo>
                    <a:pt x="0" y="33448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 sz="120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13868" y="535803"/>
            <a:ext cx="3749783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30"/>
              </a:lnSpc>
            </a:pPr>
            <a:r>
              <a:rPr lang="en-US" sz="2173">
                <a:solidFill>
                  <a:srgbClr val="FFFFFF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Europe,  let's cooperate!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22655" y="1647867"/>
            <a:ext cx="2694579" cy="264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29"/>
              </a:lnSpc>
            </a:pPr>
            <a:r>
              <a:rPr lang="en-US" sz="1592">
                <a:solidFill>
                  <a:srgbClr val="FFFFFF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Agenda - 20 March 2024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22655" y="1274768"/>
            <a:ext cx="3039599" cy="156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37"/>
              </a:lnSpc>
            </a:pPr>
            <a:r>
              <a:rPr lang="en-US" sz="955" spc="-11">
                <a:solidFill>
                  <a:srgbClr val="000000"/>
                </a:solidFill>
                <a:latin typeface="Open Sans"/>
              </a:rPr>
              <a:t>20-21 March 2024, Antwerp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22655" y="1005563"/>
            <a:ext cx="3291621" cy="21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85"/>
              </a:lnSpc>
            </a:pPr>
            <a:r>
              <a:rPr lang="en-US" sz="1275" spc="-15">
                <a:solidFill>
                  <a:srgbClr val="000000"/>
                </a:solidFill>
                <a:latin typeface="Open Sans Bold"/>
              </a:rPr>
              <a:t>Interregional cooperation forum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05839" y="2101815"/>
            <a:ext cx="1082267" cy="2954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400" spc="-14">
                <a:solidFill>
                  <a:srgbClr val="000000"/>
                </a:solidFill>
                <a:latin typeface="Open Sans"/>
              </a:rPr>
              <a:t>09:30-10:00</a:t>
            </a:r>
          </a:p>
          <a:p>
            <a:pPr>
              <a:lnSpc>
                <a:spcPct val="200000"/>
              </a:lnSpc>
            </a:pPr>
            <a:r>
              <a:rPr lang="en-US" sz="1400" spc="-14">
                <a:solidFill>
                  <a:srgbClr val="000000"/>
                </a:solidFill>
                <a:latin typeface="Open Sans"/>
              </a:rPr>
              <a:t>10:00-11:00</a:t>
            </a:r>
          </a:p>
          <a:p>
            <a:pPr>
              <a:lnSpc>
                <a:spcPct val="200000"/>
              </a:lnSpc>
            </a:pPr>
            <a:endParaRPr lang="en-US" sz="1400" spc="-14">
              <a:solidFill>
                <a:srgbClr val="000000"/>
              </a:solidFill>
              <a:latin typeface="Open Sans"/>
            </a:endParaRPr>
          </a:p>
          <a:p>
            <a:pPr>
              <a:lnSpc>
                <a:spcPct val="200000"/>
              </a:lnSpc>
            </a:pPr>
            <a:r>
              <a:rPr lang="en-US" sz="1400" spc="-14">
                <a:solidFill>
                  <a:srgbClr val="000000"/>
                </a:solidFill>
                <a:latin typeface="Open Sans"/>
              </a:rPr>
              <a:t>11:00-11:30</a:t>
            </a:r>
          </a:p>
          <a:p>
            <a:pPr>
              <a:lnSpc>
                <a:spcPct val="200000"/>
              </a:lnSpc>
            </a:pPr>
            <a:r>
              <a:rPr lang="en-US" sz="1400" spc="-14">
                <a:solidFill>
                  <a:srgbClr val="000000"/>
                </a:solidFill>
                <a:latin typeface="Open Sans"/>
              </a:rPr>
              <a:t>11:30-12:30</a:t>
            </a:r>
          </a:p>
          <a:p>
            <a:pPr>
              <a:lnSpc>
                <a:spcPct val="200000"/>
              </a:lnSpc>
            </a:pPr>
            <a:endParaRPr lang="en-US" sz="1400" spc="-14">
              <a:solidFill>
                <a:srgbClr val="000000"/>
              </a:solidFill>
              <a:latin typeface="Open Sans"/>
            </a:endParaRPr>
          </a:p>
          <a:p>
            <a:pPr>
              <a:lnSpc>
                <a:spcPct val="200000"/>
              </a:lnSpc>
            </a:pPr>
            <a:r>
              <a:rPr lang="en-US" sz="1400" spc="-14">
                <a:solidFill>
                  <a:srgbClr val="000000"/>
                </a:solidFill>
                <a:latin typeface="Open Sans"/>
              </a:rPr>
              <a:t>12:30-14:00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07587" y="2101815"/>
            <a:ext cx="2998637" cy="29548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400" i="1" kern="1600" spc="-14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Registration</a:t>
            </a:r>
          </a:p>
          <a:p>
            <a:pPr>
              <a:lnSpc>
                <a:spcPct val="200000"/>
              </a:lnSpc>
            </a:pPr>
            <a:r>
              <a:rPr lang="en-US" sz="1400" b="1" kern="1600" spc="-14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Celebrating the power of interregional cooperation</a:t>
            </a:r>
          </a:p>
          <a:p>
            <a:pPr>
              <a:lnSpc>
                <a:spcPct val="200000"/>
              </a:lnSpc>
            </a:pPr>
            <a:r>
              <a:rPr lang="en-US" sz="1400" i="1" kern="1600" spc="-14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Coffee break</a:t>
            </a:r>
          </a:p>
          <a:p>
            <a:pPr>
              <a:lnSpc>
                <a:spcPct val="200000"/>
              </a:lnSpc>
            </a:pPr>
            <a:r>
              <a:rPr lang="en-US" sz="1400" b="1" i="0" kern="1600">
                <a:solidFill>
                  <a:srgbClr val="000000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Cooperation in action: get ready for the third call </a:t>
            </a:r>
          </a:p>
          <a:p>
            <a:pPr>
              <a:lnSpc>
                <a:spcPct val="200000"/>
              </a:lnSpc>
            </a:pPr>
            <a:r>
              <a:rPr lang="en-US" sz="1400" i="1" kern="1600" spc="-14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Lunch break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511501" y="6075487"/>
            <a:ext cx="4673948" cy="304107"/>
            <a:chOff x="0" y="0"/>
            <a:chExt cx="3581996" cy="23306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581996" cy="233060"/>
            </a:xfrm>
            <a:custGeom>
              <a:avLst/>
              <a:gdLst/>
              <a:ahLst/>
              <a:cxnLst/>
              <a:rect l="l" t="t" r="r" b="b"/>
              <a:pathLst>
                <a:path w="3581996" h="233060">
                  <a:moveTo>
                    <a:pt x="0" y="0"/>
                  </a:moveTo>
                  <a:lnTo>
                    <a:pt x="3581996" y="0"/>
                  </a:lnTo>
                  <a:lnTo>
                    <a:pt x="3581996" y="233060"/>
                  </a:lnTo>
                  <a:lnTo>
                    <a:pt x="0" y="233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 sz="1200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625321" y="6108248"/>
            <a:ext cx="4506551" cy="203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8"/>
              </a:lnSpc>
            </a:pPr>
            <a:r>
              <a:rPr lang="en-US" sz="1199">
                <a:solidFill>
                  <a:srgbClr val="FFFFFF"/>
                </a:solidFill>
                <a:latin typeface="Open Sans"/>
              </a:rPr>
              <a:t>See the full agenda and additional details on the event website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553342" y="6101898"/>
            <a:ext cx="5952858" cy="250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51"/>
              </a:lnSpc>
            </a:pPr>
            <a:r>
              <a:rPr lang="en-US" sz="1465">
                <a:solidFill>
                  <a:srgbClr val="000000"/>
                </a:solidFill>
                <a:latin typeface="Open Sans"/>
              </a:rPr>
              <a:t>www.interregeurope.eu/event/europecooperates2024/programme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511398" y="2051488"/>
            <a:ext cx="1082267" cy="257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61"/>
              </a:lnSpc>
            </a:pPr>
            <a:r>
              <a:rPr lang="en-US" sz="1400" spc="-14">
                <a:solidFill>
                  <a:srgbClr val="000000"/>
                </a:solidFill>
                <a:latin typeface="Open Sans"/>
              </a:rPr>
              <a:t>14:00-17:00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650236" y="1934045"/>
            <a:ext cx="5033940" cy="3601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US" sz="1400" b="1" i="0">
                <a:solidFill>
                  <a:srgbClr val="292929"/>
                </a:solidFill>
                <a:effectLst/>
                <a:latin typeface="Open Sans"/>
                <a:ea typeface="Open Sans"/>
                <a:cs typeface="Open Sans"/>
              </a:rPr>
              <a:t>Networking and inspiration for project preparation</a:t>
            </a:r>
          </a:p>
          <a:p>
            <a:pPr marL="252095" lvl="1" indent="-125730">
              <a:buFont typeface="Arial"/>
              <a:buChar char="•"/>
            </a:pPr>
            <a:r>
              <a:rPr lang="en-US" sz="1400" spc="-14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Interreg Europe corner </a:t>
            </a:r>
            <a:endParaRPr lang="en-US" sz="1400" spc="-14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52095" lvl="1" indent="-125730">
              <a:buFont typeface="Arial"/>
              <a:buChar char="•"/>
            </a:pPr>
            <a:r>
              <a:rPr lang="en-US" sz="1400" spc="-14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Country corners </a:t>
            </a:r>
            <a:endParaRPr lang="en-US" sz="1400" spc="-14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52095" lvl="1" indent="-125730">
              <a:buFont typeface="Arial"/>
              <a:buChar char="•"/>
            </a:pPr>
            <a:r>
              <a:rPr lang="en-US" sz="1400" spc="-14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Networking tables</a:t>
            </a:r>
            <a:endParaRPr lang="en-US" sz="1400" spc="-14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52095" lvl="1" indent="-125730">
              <a:buFont typeface="Arial"/>
              <a:buChar char="•"/>
            </a:pPr>
            <a:r>
              <a:rPr lang="en-US" sz="1400" spc="-14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Individual meetings with the joint secretariat</a:t>
            </a:r>
          </a:p>
          <a:p>
            <a:pPr marL="252095" lvl="1" indent="-125730">
              <a:buFont typeface="Arial"/>
              <a:buChar char="•"/>
            </a:pPr>
            <a:r>
              <a:rPr lang="en-US" sz="1400" spc="-14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Study visits*</a:t>
            </a:r>
          </a:p>
          <a:p>
            <a:pPr marL="252095" lvl="1" indent="-125730">
              <a:buFont typeface="Arial"/>
              <a:buChar char="•"/>
            </a:pPr>
            <a:r>
              <a:rPr lang="en-US" sz="1400" spc="-14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Project poster exhibition </a:t>
            </a:r>
            <a:endParaRPr lang="en-US" sz="1400" spc="-14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52095" lvl="1" indent="-125730">
              <a:buFont typeface="Arial"/>
              <a:buChar char="•"/>
            </a:pPr>
            <a:r>
              <a:rPr lang="en-US" sz="1400" spc="-14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'Let’s talk' corner </a:t>
            </a:r>
            <a:endParaRPr lang="en-US" sz="1400" spc="-14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>
              <a:lnSpc>
                <a:spcPct val="200000"/>
              </a:lnSpc>
            </a:pPr>
            <a:r>
              <a:rPr lang="en-US" sz="1400" b="1" kern="1100" spc="-3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Next steps towards new interregional cooperation projects</a:t>
            </a:r>
          </a:p>
          <a:p>
            <a:pPr>
              <a:lnSpc>
                <a:spcPct val="200000"/>
              </a:lnSpc>
            </a:pPr>
            <a:r>
              <a:rPr lang="en-US" sz="1400" b="1" spc="-14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Keynote speech on strategic foresight</a:t>
            </a:r>
          </a:p>
          <a:p>
            <a:pPr>
              <a:lnSpc>
                <a:spcPct val="200000"/>
              </a:lnSpc>
            </a:pPr>
            <a:r>
              <a:rPr lang="en-US" sz="1400" i="1" spc="-14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Networking cocktail </a:t>
            </a:r>
          </a:p>
          <a:p>
            <a:pPr algn="r">
              <a:lnSpc>
                <a:spcPct val="200000"/>
              </a:lnSpc>
            </a:pPr>
            <a:r>
              <a:rPr lang="en-US" sz="1200" i="1" spc="-14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*  outside the venue</a:t>
            </a:r>
            <a:endParaRPr lang="en-US" sz="1200" i="1" spc="-14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313806C-F179-2621-9320-09749113DAED}"/>
              </a:ext>
            </a:extLst>
          </p:cNvPr>
          <p:cNvSpPr txBox="1"/>
          <p:nvPr/>
        </p:nvSpPr>
        <p:spPr>
          <a:xfrm>
            <a:off x="5415099" y="3926741"/>
            <a:ext cx="1163834" cy="350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161"/>
              </a:lnSpc>
            </a:pPr>
            <a:r>
              <a:rPr lang="en-US" sz="1400" spc="-14">
                <a:solidFill>
                  <a:srgbClr val="000000"/>
                </a:solidFill>
                <a:latin typeface="Open Sans"/>
              </a:rPr>
              <a:t>17:00-17:10</a:t>
            </a:r>
          </a:p>
        </p:txBody>
      </p:sp>
      <p:sp>
        <p:nvSpPr>
          <p:cNvPr id="26" name="TextBox 21">
            <a:extLst>
              <a:ext uri="{FF2B5EF4-FFF2-40B4-BE49-F238E27FC236}">
                <a16:creationId xmlns:a16="http://schemas.microsoft.com/office/drawing/2014/main" id="{7155CC38-787F-D84B-2083-CCA237DD8906}"/>
              </a:ext>
            </a:extLst>
          </p:cNvPr>
          <p:cNvSpPr txBox="1"/>
          <p:nvPr/>
        </p:nvSpPr>
        <p:spPr>
          <a:xfrm>
            <a:off x="5511398" y="4388303"/>
            <a:ext cx="1082267" cy="257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61"/>
              </a:lnSpc>
            </a:pPr>
            <a:r>
              <a:rPr lang="en-US" sz="1400" spc="-14">
                <a:solidFill>
                  <a:srgbClr val="000000"/>
                </a:solidFill>
                <a:latin typeface="Open Sans"/>
              </a:rPr>
              <a:t>17:10-17:30</a:t>
            </a:r>
          </a:p>
        </p:txBody>
      </p:sp>
      <p:sp>
        <p:nvSpPr>
          <p:cNvPr id="27" name="TextBox 21">
            <a:extLst>
              <a:ext uri="{FF2B5EF4-FFF2-40B4-BE49-F238E27FC236}">
                <a16:creationId xmlns:a16="http://schemas.microsoft.com/office/drawing/2014/main" id="{4491934A-4F3B-94CF-98D0-6B1817EAFA08}"/>
              </a:ext>
            </a:extLst>
          </p:cNvPr>
          <p:cNvSpPr txBox="1"/>
          <p:nvPr/>
        </p:nvSpPr>
        <p:spPr>
          <a:xfrm>
            <a:off x="5512798" y="4832614"/>
            <a:ext cx="1082267" cy="257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61"/>
              </a:lnSpc>
            </a:pPr>
            <a:r>
              <a:rPr lang="en-US" sz="1400" spc="-14">
                <a:solidFill>
                  <a:srgbClr val="000000"/>
                </a:solidFill>
                <a:latin typeface="Open Sans"/>
              </a:rPr>
              <a:t>17:30-19:00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C00B99AD-A321-CC25-3654-01E5AB03104F}"/>
              </a:ext>
            </a:extLst>
          </p:cNvPr>
          <p:cNvCxnSpPr/>
          <p:nvPr/>
        </p:nvCxnSpPr>
        <p:spPr>
          <a:xfrm>
            <a:off x="5192775" y="2114397"/>
            <a:ext cx="0" cy="295939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2763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01EA31-7EBA-4DDE-A4C5-CABF483458FE}"/>
              </a:ext>
            </a:extLst>
          </p:cNvPr>
          <p:cNvSpPr/>
          <p:nvPr/>
        </p:nvSpPr>
        <p:spPr>
          <a:xfrm>
            <a:off x="434340" y="1721966"/>
            <a:ext cx="11323320" cy="22598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FFFFFF"/>
                </a:solidFill>
                <a:highlight>
                  <a:srgbClr val="0000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Key note speech on strategic foresight</a:t>
            </a:r>
            <a:r>
              <a:rPr lang="en-US" sz="4000" b="1">
                <a:solidFill>
                  <a:schemeClr val="tx1"/>
                </a:solidFill>
                <a:highlight>
                  <a:srgbClr val="0000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highlight>
                <a:srgbClr val="000000"/>
              </a:highligh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>
              <a:solidFill>
                <a:schemeClr val="tx1"/>
              </a:solidFill>
              <a:highlight>
                <a:srgbClr val="0000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Peter De </a:t>
            </a:r>
            <a:r>
              <a:rPr kumimoji="0" lang="en-US" sz="2600" b="1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Smedt</a:t>
            </a:r>
            <a:r>
              <a:rPr kumimoji="0" lang="en-US" sz="26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Flanders Chancellery and Foreign Office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	</a:t>
            </a:r>
            <a:r>
              <a:rPr kumimoji="0" lang="en-US" sz="26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(Government of Flanders)</a:t>
            </a:r>
          </a:p>
        </p:txBody>
      </p:sp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6D9F645-DF7B-603D-6F74-0D381E81A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05847"/>
            <a:ext cx="12228089" cy="417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354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4E429-5050-8BFF-904E-2FD211BB7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694A2-794D-8A47-8642-8345DE7BA4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8000" y="1915200"/>
            <a:ext cx="9543380" cy="3672000"/>
          </a:xfrm>
        </p:spPr>
        <p:txBody>
          <a:bodyPr>
            <a:normAutofit lnSpcReduction="10000"/>
          </a:bodyPr>
          <a:lstStyle/>
          <a:p>
            <a:pPr marL="342900" indent="-342900">
              <a:buSzPct val="93000"/>
              <a:buFont typeface="Arial Nova Light" panose="020B0304020202020204" pitchFamily="34" charset="0"/>
              <a:buChar char="•"/>
            </a:pPr>
            <a:r>
              <a:rPr lang="en-US" sz="4000">
                <a:solidFill>
                  <a:schemeClr val="bg1">
                    <a:lumMod val="95000"/>
                  </a:schemeClr>
                </a:solidFill>
                <a:latin typeface="Arial Nova Light" panose="020B0304020202020204" pitchFamily="34" charset="0"/>
              </a:rPr>
              <a:t>Strategic Foresight</a:t>
            </a:r>
          </a:p>
          <a:p>
            <a:pPr marL="342900" indent="-342900">
              <a:buSzPct val="93000"/>
              <a:buFont typeface="Arial Nova Light" panose="020B0304020202020204" pitchFamily="34" charset="0"/>
              <a:buChar char="•"/>
            </a:pPr>
            <a:endParaRPr lang="en-GB" sz="4000">
              <a:solidFill>
                <a:schemeClr val="bg1">
                  <a:lumMod val="95000"/>
                </a:schemeClr>
              </a:solidFill>
              <a:latin typeface="Arial Nova Light" panose="020B0304020202020204" pitchFamily="34" charset="0"/>
            </a:endParaRPr>
          </a:p>
          <a:p>
            <a:pPr marL="342900" indent="-342900">
              <a:buSzPct val="93000"/>
              <a:buFont typeface="Arial Nova Light" panose="020B0304020202020204" pitchFamily="34" charset="0"/>
              <a:buChar char="•"/>
            </a:pPr>
            <a:r>
              <a:rPr lang="en-GB" sz="4000">
                <a:solidFill>
                  <a:schemeClr val="bg1">
                    <a:lumMod val="95000"/>
                  </a:schemeClr>
                </a:solidFill>
                <a:latin typeface="Arial Nova Light" panose="020B0304020202020204" pitchFamily="34" charset="0"/>
              </a:rPr>
              <a:t>OECD Blueprint Flanders for practical guidance</a:t>
            </a:r>
          </a:p>
          <a:p>
            <a:pPr marL="342900" indent="-342900">
              <a:buSzPct val="93000"/>
              <a:buFont typeface="Arial Nova Light" panose="020B0304020202020204" pitchFamily="34" charset="0"/>
              <a:buChar char="•"/>
            </a:pPr>
            <a:endParaRPr lang="en-GB" sz="4000">
              <a:solidFill>
                <a:schemeClr val="bg1">
                  <a:lumMod val="95000"/>
                </a:schemeClr>
              </a:solidFill>
              <a:latin typeface="Arial Nova Light" panose="020B0304020202020204" pitchFamily="34" charset="0"/>
            </a:endParaRPr>
          </a:p>
          <a:p>
            <a:pPr marL="342900" indent="-342900">
              <a:buSzPct val="93000"/>
              <a:buFont typeface="Arial Nova Light" panose="020B0304020202020204" pitchFamily="34" charset="0"/>
              <a:buChar char="•"/>
            </a:pPr>
            <a:r>
              <a:rPr lang="en-US" sz="4000">
                <a:solidFill>
                  <a:schemeClr val="bg1">
                    <a:lumMod val="95000"/>
                  </a:schemeClr>
                </a:solidFill>
                <a:latin typeface="Arial Nova Light" panose="020B0304020202020204" pitchFamily="34" charset="0"/>
              </a:rPr>
              <a:t>Illustrations of foresight initiatives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353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3BAFC34C-7D8F-EA70-4261-8BFE25FF156F}"/>
              </a:ext>
            </a:extLst>
          </p:cNvPr>
          <p:cNvSpPr txBox="1">
            <a:spLocks/>
          </p:cNvSpPr>
          <p:nvPr/>
        </p:nvSpPr>
        <p:spPr>
          <a:xfrm>
            <a:off x="811367" y="364816"/>
            <a:ext cx="8800306" cy="99742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indent="0" algn="l" defTabSz="914400" rtl="0" eaLnBrk="1" latinLnBrk="0" hangingPunct="1">
              <a:lnSpc>
                <a:spcPts val="3800"/>
              </a:lnSpc>
              <a:spcBef>
                <a:spcPts val="0"/>
              </a:spcBef>
              <a:buNone/>
              <a:defRPr sz="3700" b="0" i="0" kern="1200">
                <a:solidFill>
                  <a:schemeClr val="bg1"/>
                </a:solidFill>
                <a:latin typeface="FlandersArtSans-Bold" panose="00000800000000000000" pitchFamily="2" charset="0"/>
                <a:ea typeface="+mj-ea"/>
                <a:cs typeface="FlandersArtSans-Bold" panose="00000800000000000000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400" b="1">
                <a:latin typeface="Arial Nova Light" panose="020B0304020202020204" pitchFamily="34" charset="0"/>
                <a:cs typeface="Arial"/>
              </a:rPr>
              <a:t>Chancellery &amp; Foreign Office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E3C63EB0-4DE0-EC1D-D0DB-4D2EC19C6BF8}"/>
              </a:ext>
            </a:extLst>
          </p:cNvPr>
          <p:cNvSpPr txBox="1"/>
          <p:nvPr/>
        </p:nvSpPr>
        <p:spPr>
          <a:xfrm>
            <a:off x="3972194" y="6085011"/>
            <a:ext cx="76137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  <a:latin typeface="Arial Nova Light" panose="020B0304020202020204" pitchFamily="34" charset="0"/>
              </a:rPr>
              <a:t>Flanders Chancellery and Foreign Office cooperates with </a:t>
            </a:r>
            <a:r>
              <a:rPr lang="en-GB" b="1">
                <a:solidFill>
                  <a:schemeClr val="bg1"/>
                </a:solidFill>
                <a:latin typeface="Arial Nova Light" panose="020B0304020202020204" pitchFamily="34" charset="0"/>
              </a:rPr>
              <a:t>Flanders Investment &amp; Trade </a:t>
            </a:r>
            <a:r>
              <a:rPr lang="en-GB">
                <a:solidFill>
                  <a:schemeClr val="bg1"/>
                </a:solidFill>
                <a:latin typeface="Arial Nova Light" panose="020B0304020202020204" pitchFamily="34" charset="0"/>
              </a:rPr>
              <a:t>and </a:t>
            </a:r>
            <a:r>
              <a:rPr lang="en-GB" b="1">
                <a:solidFill>
                  <a:schemeClr val="bg1"/>
                </a:solidFill>
                <a:latin typeface="Arial Nova Light" panose="020B0304020202020204" pitchFamily="34" charset="0"/>
              </a:rPr>
              <a:t>Visit Flanders</a:t>
            </a:r>
            <a:r>
              <a:rPr lang="en-GB">
                <a:solidFill>
                  <a:schemeClr val="bg1"/>
                </a:solidFill>
                <a:latin typeface="Arial Nova Light" panose="020B0304020202020204" pitchFamily="34" charset="0"/>
              </a:rPr>
              <a:t> to realise its’ international ambitions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FC6D6AE0-791F-D6A4-22C7-AD83AEAC4A16}"/>
              </a:ext>
            </a:extLst>
          </p:cNvPr>
          <p:cNvSpPr txBox="1"/>
          <p:nvPr/>
        </p:nvSpPr>
        <p:spPr>
          <a:xfrm>
            <a:off x="9168935" y="3366132"/>
            <a:ext cx="32221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>
                <a:solidFill>
                  <a:schemeClr val="bg2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Strategic Insights &amp; Analyses</a:t>
            </a:r>
          </a:p>
        </p:txBody>
      </p:sp>
      <p:grpSp>
        <p:nvGrpSpPr>
          <p:cNvPr id="36" name="Groep 35">
            <a:extLst>
              <a:ext uri="{FF2B5EF4-FFF2-40B4-BE49-F238E27FC236}">
                <a16:creationId xmlns:a16="http://schemas.microsoft.com/office/drawing/2014/main" id="{AFE976D0-DB1D-423C-8DA1-6BE638F5FCB3}"/>
              </a:ext>
            </a:extLst>
          </p:cNvPr>
          <p:cNvGrpSpPr/>
          <p:nvPr/>
        </p:nvGrpSpPr>
        <p:grpSpPr>
          <a:xfrm>
            <a:off x="4531097" y="733934"/>
            <a:ext cx="6009842" cy="5216621"/>
            <a:chOff x="6092202" y="577829"/>
            <a:chExt cx="6009842" cy="5216621"/>
          </a:xfrm>
        </p:grpSpPr>
        <p:grpSp>
          <p:nvGrpSpPr>
            <p:cNvPr id="9" name="Groep 8">
              <a:extLst>
                <a:ext uri="{FF2B5EF4-FFF2-40B4-BE49-F238E27FC236}">
                  <a16:creationId xmlns:a16="http://schemas.microsoft.com/office/drawing/2014/main" id="{660CCB65-ED63-AEA9-C0BE-AE1FFB8084E1}"/>
                </a:ext>
              </a:extLst>
            </p:cNvPr>
            <p:cNvGrpSpPr/>
            <p:nvPr/>
          </p:nvGrpSpPr>
          <p:grpSpPr>
            <a:xfrm>
              <a:off x="6916380" y="1087042"/>
              <a:ext cx="1501934" cy="1726361"/>
              <a:chOff x="4340748" y="1435606"/>
              <a:chExt cx="1501934" cy="1726361"/>
            </a:xfrm>
            <a:scene3d>
              <a:camera prst="orthographicFront"/>
              <a:lightRig rig="flat" dir="t"/>
            </a:scene3d>
          </p:grpSpPr>
          <p:sp>
            <p:nvSpPr>
              <p:cNvPr id="34" name="Zeshoek 33">
                <a:extLst>
                  <a:ext uri="{FF2B5EF4-FFF2-40B4-BE49-F238E27FC236}">
                    <a16:creationId xmlns:a16="http://schemas.microsoft.com/office/drawing/2014/main" id="{B735C108-44D6-ECC1-C74B-456B7C0971AA}"/>
                  </a:ext>
                </a:extLst>
              </p:cNvPr>
              <p:cNvSpPr/>
              <p:nvPr/>
            </p:nvSpPr>
            <p:spPr>
              <a:xfrm rot="5400000">
                <a:off x="4228534" y="1547820"/>
                <a:ext cx="1726361" cy="1501934"/>
              </a:xfrm>
              <a:prstGeom prst="hexagon">
                <a:avLst>
                  <a:gd name="adj" fmla="val 25000"/>
                  <a:gd name="vf" fmla="val 115470"/>
                </a:avLst>
              </a:prstGeom>
              <a:gradFill>
                <a:gsLst>
                  <a:gs pos="0">
                    <a:schemeClr val="dk2">
                      <a:hueOff val="0"/>
                      <a:satOff val="0"/>
                      <a:lumOff val="0"/>
                      <a:lumMod val="110000"/>
                      <a:satMod val="105000"/>
                      <a:tint val="67000"/>
                      <a:alpha val="50000"/>
                    </a:schemeClr>
                  </a:gs>
                  <a:gs pos="50000">
                    <a:schemeClr val="dk2">
                      <a:hueOff val="0"/>
                      <a:satOff val="0"/>
                      <a:lumOff val="0"/>
                      <a:alphaOff val="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dk2">
                      <a:hueOff val="0"/>
                      <a:satOff val="0"/>
                      <a:lumOff val="0"/>
                      <a:alphaOff val="0"/>
                      <a:lumMod val="105000"/>
                      <a:satMod val="109000"/>
                      <a:tint val="81000"/>
                    </a:schemeClr>
                  </a:gs>
                </a:gsLst>
              </a:gradFill>
              <a:sp3d prstMaterial="dkEdge">
                <a:bevelT w="8200" h="38100"/>
              </a:sp3d>
            </p:spPr>
            <p:style>
              <a:lnRef idx="0">
                <a:schemeClr val="lt2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dk2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dk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nl-BE"/>
              </a:p>
            </p:txBody>
          </p:sp>
          <p:sp>
            <p:nvSpPr>
              <p:cNvPr id="35" name="Zeshoek 4">
                <a:extLst>
                  <a:ext uri="{FF2B5EF4-FFF2-40B4-BE49-F238E27FC236}">
                    <a16:creationId xmlns:a16="http://schemas.microsoft.com/office/drawing/2014/main" id="{4E3B2ACA-4E55-890C-849B-AF8D94AC8E2F}"/>
                  </a:ext>
                </a:extLst>
              </p:cNvPr>
              <p:cNvSpPr txBox="1"/>
              <p:nvPr/>
            </p:nvSpPr>
            <p:spPr>
              <a:xfrm>
                <a:off x="4566634" y="1692386"/>
                <a:ext cx="1167982" cy="1188311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41910" tIns="41910" rIns="41910" bIns="41910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b="1" kern="1200">
                    <a:solidFill>
                      <a:prstClr val="black"/>
                    </a:solidFill>
                    <a:latin typeface="Arial Nova Light" panose="020B03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European regulations international treaties</a:t>
                </a:r>
                <a:endParaRPr lang="nl-BE" sz="1600" b="1" kern="1200"/>
              </a:p>
            </p:txBody>
          </p:sp>
        </p:grpSp>
        <p:grpSp>
          <p:nvGrpSpPr>
            <p:cNvPr id="10" name="Groep 9">
              <a:extLst>
                <a:ext uri="{FF2B5EF4-FFF2-40B4-BE49-F238E27FC236}">
                  <a16:creationId xmlns:a16="http://schemas.microsoft.com/office/drawing/2014/main" id="{D3D72E7A-0613-6AF8-B454-2A45714F0CF0}"/>
                </a:ext>
              </a:extLst>
            </p:cNvPr>
            <p:cNvGrpSpPr/>
            <p:nvPr/>
          </p:nvGrpSpPr>
          <p:grpSpPr>
            <a:xfrm>
              <a:off x="6092202" y="2564381"/>
              <a:ext cx="1510820" cy="1726361"/>
              <a:chOff x="3516570" y="2912945"/>
              <a:chExt cx="1510820" cy="1726361"/>
            </a:xfrm>
            <a:scene3d>
              <a:camera prst="orthographicFront"/>
              <a:lightRig rig="flat" dir="t"/>
            </a:scene3d>
          </p:grpSpPr>
          <p:sp>
            <p:nvSpPr>
              <p:cNvPr id="32" name="Zeshoek 31">
                <a:extLst>
                  <a:ext uri="{FF2B5EF4-FFF2-40B4-BE49-F238E27FC236}">
                    <a16:creationId xmlns:a16="http://schemas.microsoft.com/office/drawing/2014/main" id="{E3F468F7-A077-530F-0818-0BCAAF649B5D}"/>
                  </a:ext>
                </a:extLst>
              </p:cNvPr>
              <p:cNvSpPr/>
              <p:nvPr/>
            </p:nvSpPr>
            <p:spPr>
              <a:xfrm rot="5400000">
                <a:off x="3404356" y="3025159"/>
                <a:ext cx="1726361" cy="1501934"/>
              </a:xfrm>
              <a:prstGeom prst="hexagon">
                <a:avLst>
                  <a:gd name="adj" fmla="val 25000"/>
                  <a:gd name="vf" fmla="val 115470"/>
                </a:avLst>
              </a:prstGeom>
              <a:gradFill>
                <a:gsLst>
                  <a:gs pos="0">
                    <a:schemeClr val="dk2">
                      <a:hueOff val="0"/>
                      <a:satOff val="0"/>
                      <a:lumOff val="0"/>
                      <a:lumMod val="110000"/>
                      <a:satMod val="105000"/>
                      <a:tint val="67000"/>
                      <a:alpha val="50000"/>
                    </a:schemeClr>
                  </a:gs>
                  <a:gs pos="50000">
                    <a:schemeClr val="dk2">
                      <a:hueOff val="0"/>
                      <a:satOff val="0"/>
                      <a:lumOff val="0"/>
                      <a:alphaOff val="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dk2">
                      <a:hueOff val="0"/>
                      <a:satOff val="0"/>
                      <a:lumOff val="0"/>
                      <a:alphaOff val="0"/>
                      <a:lumMod val="105000"/>
                      <a:satMod val="109000"/>
                      <a:tint val="81000"/>
                    </a:schemeClr>
                  </a:gs>
                </a:gsLst>
              </a:gradFill>
              <a:sp3d prstMaterial="dkEdge">
                <a:bevelT w="8200" h="38100"/>
              </a:sp3d>
            </p:spPr>
            <p:style>
              <a:lnRef idx="0">
                <a:schemeClr val="lt2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dk2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dk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nl-BE"/>
              </a:p>
            </p:txBody>
          </p:sp>
          <p:sp>
            <p:nvSpPr>
              <p:cNvPr id="33" name="Zeshoek 6">
                <a:extLst>
                  <a:ext uri="{FF2B5EF4-FFF2-40B4-BE49-F238E27FC236}">
                    <a16:creationId xmlns:a16="http://schemas.microsoft.com/office/drawing/2014/main" id="{819B4F23-A10A-14BC-953B-BFB81208FDF9}"/>
                  </a:ext>
                </a:extLst>
              </p:cNvPr>
              <p:cNvSpPr txBox="1"/>
              <p:nvPr/>
            </p:nvSpPr>
            <p:spPr>
              <a:xfrm>
                <a:off x="3750620" y="3207371"/>
                <a:ext cx="1276770" cy="1188311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41910" tIns="41910" rIns="41910" bIns="41910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b="1" kern="1200">
                    <a:solidFill>
                      <a:prstClr val="black"/>
                    </a:solidFill>
                    <a:latin typeface="Arial Nova Light" panose="020B03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Development cooperation</a:t>
                </a:r>
                <a:endParaRPr lang="nl-BE" sz="1600" kern="1200"/>
              </a:p>
            </p:txBody>
          </p:sp>
        </p:grpSp>
        <p:grpSp>
          <p:nvGrpSpPr>
            <p:cNvPr id="13" name="Groep 12">
              <a:extLst>
                <a:ext uri="{FF2B5EF4-FFF2-40B4-BE49-F238E27FC236}">
                  <a16:creationId xmlns:a16="http://schemas.microsoft.com/office/drawing/2014/main" id="{3951B52C-DB01-852C-EC68-9C75DB662EEB}"/>
                </a:ext>
              </a:extLst>
            </p:cNvPr>
            <p:cNvGrpSpPr/>
            <p:nvPr/>
          </p:nvGrpSpPr>
          <p:grpSpPr>
            <a:xfrm>
              <a:off x="9383764" y="2579151"/>
              <a:ext cx="1501934" cy="1726361"/>
              <a:chOff x="6808132" y="2927715"/>
              <a:chExt cx="1501934" cy="1726361"/>
            </a:xfrm>
            <a:scene3d>
              <a:camera prst="orthographicFront"/>
              <a:lightRig rig="flat" dir="t"/>
            </a:scene3d>
          </p:grpSpPr>
          <p:sp>
            <p:nvSpPr>
              <p:cNvPr id="29" name="Zeshoek 28">
                <a:extLst>
                  <a:ext uri="{FF2B5EF4-FFF2-40B4-BE49-F238E27FC236}">
                    <a16:creationId xmlns:a16="http://schemas.microsoft.com/office/drawing/2014/main" id="{4D6CED84-4097-1453-FE5E-74E62942780F}"/>
                  </a:ext>
                </a:extLst>
              </p:cNvPr>
              <p:cNvSpPr/>
              <p:nvPr/>
            </p:nvSpPr>
            <p:spPr>
              <a:xfrm rot="5400000">
                <a:off x="6695918" y="3039929"/>
                <a:ext cx="1726361" cy="1501934"/>
              </a:xfrm>
              <a:prstGeom prst="hexagon">
                <a:avLst>
                  <a:gd name="adj" fmla="val 25000"/>
                  <a:gd name="vf" fmla="val 115470"/>
                </a:avLst>
              </a:prstGeom>
              <a:gradFill>
                <a:gsLst>
                  <a:gs pos="0">
                    <a:schemeClr val="dk2">
                      <a:hueOff val="0"/>
                      <a:satOff val="0"/>
                      <a:lumOff val="0"/>
                      <a:lumMod val="110000"/>
                      <a:satMod val="105000"/>
                      <a:tint val="67000"/>
                      <a:alpha val="50000"/>
                    </a:schemeClr>
                  </a:gs>
                  <a:gs pos="50000">
                    <a:schemeClr val="dk2">
                      <a:hueOff val="0"/>
                      <a:satOff val="0"/>
                      <a:lumOff val="0"/>
                      <a:alphaOff val="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dk2">
                      <a:hueOff val="0"/>
                      <a:satOff val="0"/>
                      <a:lumOff val="0"/>
                      <a:alphaOff val="0"/>
                      <a:lumMod val="105000"/>
                      <a:satMod val="109000"/>
                      <a:tint val="81000"/>
                    </a:schemeClr>
                  </a:gs>
                </a:gsLst>
              </a:gradFill>
              <a:sp3d prstMaterial="dkEdge">
                <a:bevelT w="8200" h="38100"/>
              </a:sp3d>
            </p:spPr>
            <p:style>
              <a:lnRef idx="0">
                <a:schemeClr val="lt2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dk2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dk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nl-BE"/>
              </a:p>
            </p:txBody>
          </p:sp>
          <p:sp>
            <p:nvSpPr>
              <p:cNvPr id="30" name="Zeshoek 8">
                <a:extLst>
                  <a:ext uri="{FF2B5EF4-FFF2-40B4-BE49-F238E27FC236}">
                    <a16:creationId xmlns:a16="http://schemas.microsoft.com/office/drawing/2014/main" id="{F1545C06-7EE6-7654-884B-456E28C39533}"/>
                  </a:ext>
                </a:extLst>
              </p:cNvPr>
              <p:cNvSpPr txBox="1"/>
              <p:nvPr/>
            </p:nvSpPr>
            <p:spPr>
              <a:xfrm>
                <a:off x="7042182" y="3201277"/>
                <a:ext cx="1033832" cy="1188311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41910" tIns="41910" rIns="41910" bIns="41910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b="1" kern="1200">
                    <a:solidFill>
                      <a:prstClr val="black"/>
                    </a:solidFill>
                    <a:latin typeface="Arial Nova Light" panose="020B03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Better regulation policy</a:t>
                </a:r>
                <a:endParaRPr lang="nl-BE" sz="1600" kern="1200"/>
              </a:p>
            </p:txBody>
          </p:sp>
        </p:grpSp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C0F8C678-2888-8625-FD59-902B6CC54A93}"/>
                </a:ext>
              </a:extLst>
            </p:cNvPr>
            <p:cNvGrpSpPr/>
            <p:nvPr/>
          </p:nvGrpSpPr>
          <p:grpSpPr>
            <a:xfrm>
              <a:off x="8570518" y="577829"/>
              <a:ext cx="3531526" cy="2241924"/>
              <a:chOff x="5994886" y="926393"/>
              <a:chExt cx="3531526" cy="2241924"/>
            </a:xfrm>
            <a:scene3d>
              <a:camera prst="orthographicFront"/>
              <a:lightRig rig="flat" dir="t"/>
            </a:scene3d>
          </p:grpSpPr>
          <p:sp>
            <p:nvSpPr>
              <p:cNvPr id="27" name="Zeshoek 26">
                <a:extLst>
                  <a:ext uri="{FF2B5EF4-FFF2-40B4-BE49-F238E27FC236}">
                    <a16:creationId xmlns:a16="http://schemas.microsoft.com/office/drawing/2014/main" id="{D7E00AB7-D120-46A7-46BF-006E01F9BD9B}"/>
                  </a:ext>
                </a:extLst>
              </p:cNvPr>
              <p:cNvSpPr/>
              <p:nvPr/>
            </p:nvSpPr>
            <p:spPr>
              <a:xfrm rot="5400000">
                <a:off x="5882672" y="1554170"/>
                <a:ext cx="1726361" cy="1501934"/>
              </a:xfrm>
              <a:prstGeom prst="hexagon">
                <a:avLst>
                  <a:gd name="adj" fmla="val 25000"/>
                  <a:gd name="vf" fmla="val 115470"/>
                </a:avLst>
              </a:prstGeom>
              <a:gradFill>
                <a:gsLst>
                  <a:gs pos="0">
                    <a:schemeClr val="dk2">
                      <a:hueOff val="0"/>
                      <a:satOff val="0"/>
                      <a:lumOff val="0"/>
                      <a:lumMod val="110000"/>
                      <a:satMod val="105000"/>
                      <a:tint val="67000"/>
                      <a:alpha val="50000"/>
                    </a:schemeClr>
                  </a:gs>
                  <a:gs pos="50000">
                    <a:schemeClr val="dk2">
                      <a:hueOff val="0"/>
                      <a:satOff val="0"/>
                      <a:lumOff val="0"/>
                      <a:alphaOff val="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dk2">
                      <a:hueOff val="0"/>
                      <a:satOff val="0"/>
                      <a:lumOff val="0"/>
                      <a:alphaOff val="0"/>
                      <a:lumMod val="105000"/>
                      <a:satMod val="109000"/>
                      <a:tint val="81000"/>
                    </a:schemeClr>
                  </a:gs>
                </a:gsLst>
              </a:gradFill>
              <a:sp3d prstMaterial="dkEdge">
                <a:bevelT w="8200" h="38100"/>
              </a:sp3d>
            </p:spPr>
            <p:style>
              <a:lnRef idx="0">
                <a:schemeClr val="lt2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dk2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dk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nl-BE"/>
              </a:p>
            </p:txBody>
          </p:sp>
          <p:sp>
            <p:nvSpPr>
              <p:cNvPr id="28" name="Zeshoek 10">
                <a:extLst>
                  <a:ext uri="{FF2B5EF4-FFF2-40B4-BE49-F238E27FC236}">
                    <a16:creationId xmlns:a16="http://schemas.microsoft.com/office/drawing/2014/main" id="{C1486E80-B0CB-4254-A854-723B56F71E30}"/>
                  </a:ext>
                </a:extLst>
              </p:cNvPr>
              <p:cNvSpPr txBox="1"/>
              <p:nvPr/>
            </p:nvSpPr>
            <p:spPr>
              <a:xfrm>
                <a:off x="8283020" y="926393"/>
                <a:ext cx="1243392" cy="1188311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41910" tIns="41910" rIns="41910" bIns="41910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1600" b="1" kern="1200">
                  <a:solidFill>
                    <a:prstClr val="black"/>
                  </a:solidFill>
                  <a:latin typeface="Arial Nova Light" panose="020B03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" name="Zeshoek 24">
              <a:extLst>
                <a:ext uri="{FF2B5EF4-FFF2-40B4-BE49-F238E27FC236}">
                  <a16:creationId xmlns:a16="http://schemas.microsoft.com/office/drawing/2014/main" id="{ABCEFE87-7BA2-B6C1-1C1A-D22B7C5FA570}"/>
                </a:ext>
              </a:extLst>
            </p:cNvPr>
            <p:cNvSpPr/>
            <p:nvPr/>
          </p:nvSpPr>
          <p:spPr>
            <a:xfrm rot="5400000">
              <a:off x="7628204" y="2680451"/>
              <a:ext cx="1726361" cy="150193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bg1"/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2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endParaRPr lang="nl-BE"/>
            </a:p>
          </p:txBody>
        </p:sp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05AC2CE3-AF56-5DE6-CA21-D87ED8B5FE59}"/>
                </a:ext>
              </a:extLst>
            </p:cNvPr>
            <p:cNvGrpSpPr/>
            <p:nvPr/>
          </p:nvGrpSpPr>
          <p:grpSpPr>
            <a:xfrm>
              <a:off x="6919230" y="4048680"/>
              <a:ext cx="1501934" cy="1726361"/>
              <a:chOff x="4343598" y="4397244"/>
              <a:chExt cx="1501934" cy="1726361"/>
            </a:xfrm>
            <a:scene3d>
              <a:camera prst="orthographicFront"/>
              <a:lightRig rig="flat" dir="t"/>
            </a:scene3d>
          </p:grpSpPr>
          <p:sp>
            <p:nvSpPr>
              <p:cNvPr id="23" name="Zeshoek 22">
                <a:extLst>
                  <a:ext uri="{FF2B5EF4-FFF2-40B4-BE49-F238E27FC236}">
                    <a16:creationId xmlns:a16="http://schemas.microsoft.com/office/drawing/2014/main" id="{3EE8B85F-FC48-288B-FB96-7A10D0A3FD6E}"/>
                  </a:ext>
                </a:extLst>
              </p:cNvPr>
              <p:cNvSpPr/>
              <p:nvPr/>
            </p:nvSpPr>
            <p:spPr>
              <a:xfrm rot="5400000">
                <a:off x="4231384" y="4509458"/>
                <a:ext cx="1726361" cy="1501934"/>
              </a:xfrm>
              <a:prstGeom prst="hexagon">
                <a:avLst>
                  <a:gd name="adj" fmla="val 25000"/>
                  <a:gd name="vf" fmla="val 115470"/>
                </a:avLst>
              </a:prstGeom>
              <a:gradFill>
                <a:gsLst>
                  <a:gs pos="0">
                    <a:schemeClr val="dk2">
                      <a:hueOff val="0"/>
                      <a:satOff val="0"/>
                      <a:lumOff val="0"/>
                      <a:lumMod val="110000"/>
                      <a:satMod val="105000"/>
                      <a:tint val="67000"/>
                      <a:alpha val="50000"/>
                    </a:schemeClr>
                  </a:gs>
                  <a:gs pos="50000">
                    <a:schemeClr val="dk2">
                      <a:hueOff val="0"/>
                      <a:satOff val="0"/>
                      <a:lumOff val="0"/>
                      <a:alphaOff val="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dk2">
                      <a:hueOff val="0"/>
                      <a:satOff val="0"/>
                      <a:lumOff val="0"/>
                      <a:alphaOff val="0"/>
                      <a:lumMod val="105000"/>
                      <a:satMod val="109000"/>
                      <a:tint val="81000"/>
                    </a:schemeClr>
                  </a:gs>
                </a:gsLst>
              </a:gradFill>
              <a:sp3d prstMaterial="dkEdge">
                <a:bevelT w="8200" h="38100"/>
              </a:sp3d>
            </p:spPr>
            <p:style>
              <a:lnRef idx="0">
                <a:schemeClr val="lt2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dk2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dk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nl-BE"/>
              </a:p>
            </p:txBody>
          </p:sp>
          <p:sp>
            <p:nvSpPr>
              <p:cNvPr id="24" name="Zeshoek 14">
                <a:extLst>
                  <a:ext uri="{FF2B5EF4-FFF2-40B4-BE49-F238E27FC236}">
                    <a16:creationId xmlns:a16="http://schemas.microsoft.com/office/drawing/2014/main" id="{76AD5CAD-9E58-60E6-13CA-6DF883BEF32C}"/>
                  </a:ext>
                </a:extLst>
              </p:cNvPr>
              <p:cNvSpPr txBox="1"/>
              <p:nvPr/>
            </p:nvSpPr>
            <p:spPr>
              <a:xfrm>
                <a:off x="4586266" y="4672620"/>
                <a:ext cx="1033832" cy="1188311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41910" tIns="41910" rIns="41910" bIns="41910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b="1" kern="1200">
                    <a:solidFill>
                      <a:prstClr val="black"/>
                    </a:solidFill>
                    <a:latin typeface="Arial Nova Light" panose="020B03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Strategic goods control</a:t>
                </a:r>
                <a:endParaRPr lang="nl-BE" sz="1600" kern="1200"/>
              </a:p>
            </p:txBody>
          </p:sp>
        </p:grpSp>
        <p:grpSp>
          <p:nvGrpSpPr>
            <p:cNvPr id="17" name="Groep 16">
              <a:extLst>
                <a:ext uri="{FF2B5EF4-FFF2-40B4-BE49-F238E27FC236}">
                  <a16:creationId xmlns:a16="http://schemas.microsoft.com/office/drawing/2014/main" id="{C74C4F34-345D-971B-6D6B-387C47281A3B}"/>
                </a:ext>
              </a:extLst>
            </p:cNvPr>
            <p:cNvGrpSpPr/>
            <p:nvPr/>
          </p:nvGrpSpPr>
          <p:grpSpPr>
            <a:xfrm>
              <a:off x="8558560" y="4055338"/>
              <a:ext cx="1501934" cy="1726361"/>
              <a:chOff x="5982928" y="4403902"/>
              <a:chExt cx="1501934" cy="1726361"/>
            </a:xfrm>
            <a:scene3d>
              <a:camera prst="orthographicFront"/>
              <a:lightRig rig="flat" dir="t"/>
            </a:scene3d>
          </p:grpSpPr>
          <p:sp>
            <p:nvSpPr>
              <p:cNvPr id="21" name="Zeshoek 20">
                <a:extLst>
                  <a:ext uri="{FF2B5EF4-FFF2-40B4-BE49-F238E27FC236}">
                    <a16:creationId xmlns:a16="http://schemas.microsoft.com/office/drawing/2014/main" id="{F533DE95-C234-4540-C604-32F90DA185A9}"/>
                  </a:ext>
                </a:extLst>
              </p:cNvPr>
              <p:cNvSpPr/>
              <p:nvPr/>
            </p:nvSpPr>
            <p:spPr>
              <a:xfrm rot="5400000">
                <a:off x="5870714" y="4516116"/>
                <a:ext cx="1726361" cy="1501934"/>
              </a:xfrm>
              <a:prstGeom prst="hexagon">
                <a:avLst>
                  <a:gd name="adj" fmla="val 25000"/>
                  <a:gd name="vf" fmla="val 115470"/>
                </a:avLst>
              </a:prstGeom>
              <a:gradFill>
                <a:gsLst>
                  <a:gs pos="0">
                    <a:schemeClr val="dk2">
                      <a:hueOff val="0"/>
                      <a:satOff val="0"/>
                      <a:lumOff val="0"/>
                      <a:lumMod val="110000"/>
                      <a:satMod val="105000"/>
                      <a:tint val="67000"/>
                      <a:alpha val="50000"/>
                    </a:schemeClr>
                  </a:gs>
                  <a:gs pos="50000">
                    <a:schemeClr val="dk2">
                      <a:hueOff val="0"/>
                      <a:satOff val="0"/>
                      <a:lumOff val="0"/>
                      <a:alphaOff val="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dk2">
                      <a:hueOff val="0"/>
                      <a:satOff val="0"/>
                      <a:lumOff val="0"/>
                      <a:alphaOff val="0"/>
                      <a:lumMod val="105000"/>
                      <a:satMod val="109000"/>
                      <a:tint val="81000"/>
                    </a:schemeClr>
                  </a:gs>
                </a:gsLst>
              </a:gradFill>
              <a:sp3d prstMaterial="dkEdge">
                <a:bevelT w="8200" h="38100"/>
              </a:sp3d>
            </p:spPr>
            <p:style>
              <a:lnRef idx="0">
                <a:schemeClr val="lt2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dk2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dk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nl-BE"/>
              </a:p>
            </p:txBody>
          </p:sp>
          <p:sp>
            <p:nvSpPr>
              <p:cNvPr id="22" name="Zeshoek 16">
                <a:extLst>
                  <a:ext uri="{FF2B5EF4-FFF2-40B4-BE49-F238E27FC236}">
                    <a16:creationId xmlns:a16="http://schemas.microsoft.com/office/drawing/2014/main" id="{0F1CC5BF-099A-6A9B-3912-D94E4C77610B}"/>
                  </a:ext>
                </a:extLst>
              </p:cNvPr>
              <p:cNvSpPr txBox="1"/>
              <p:nvPr/>
            </p:nvSpPr>
            <p:spPr>
              <a:xfrm>
                <a:off x="6221060" y="4706492"/>
                <a:ext cx="1033832" cy="1188311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41910" tIns="41910" rIns="41910" bIns="41910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b="1" kern="1200">
                    <a:solidFill>
                      <a:prstClr val="black"/>
                    </a:solidFill>
                    <a:latin typeface="Arial Nova Light" panose="020B03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Communication and reputation policy</a:t>
                </a:r>
              </a:p>
            </p:txBody>
          </p:sp>
        </p:grpSp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188021E0-71E1-E380-92A4-0B312588461D}"/>
                </a:ext>
              </a:extLst>
            </p:cNvPr>
            <p:cNvGrpSpPr/>
            <p:nvPr/>
          </p:nvGrpSpPr>
          <p:grpSpPr>
            <a:xfrm>
              <a:off x="10199275" y="4068089"/>
              <a:ext cx="1501934" cy="1726361"/>
              <a:chOff x="7623643" y="4416653"/>
              <a:chExt cx="1501934" cy="1726361"/>
            </a:xfrm>
            <a:scene3d>
              <a:camera prst="orthographicFront"/>
              <a:lightRig rig="flat" dir="t"/>
            </a:scene3d>
          </p:grpSpPr>
          <p:sp>
            <p:nvSpPr>
              <p:cNvPr id="19" name="Zeshoek 18">
                <a:extLst>
                  <a:ext uri="{FF2B5EF4-FFF2-40B4-BE49-F238E27FC236}">
                    <a16:creationId xmlns:a16="http://schemas.microsoft.com/office/drawing/2014/main" id="{16A23607-9065-AF3C-86E6-78254EFCCE76}"/>
                  </a:ext>
                </a:extLst>
              </p:cNvPr>
              <p:cNvSpPr/>
              <p:nvPr/>
            </p:nvSpPr>
            <p:spPr>
              <a:xfrm rot="5400000">
                <a:off x="7511429" y="4528867"/>
                <a:ext cx="1726361" cy="1501934"/>
              </a:xfrm>
              <a:prstGeom prst="hexagon">
                <a:avLst>
                  <a:gd name="adj" fmla="val 25000"/>
                  <a:gd name="vf" fmla="val 115470"/>
                </a:avLst>
              </a:prstGeom>
              <a:gradFill>
                <a:gsLst>
                  <a:gs pos="0">
                    <a:schemeClr val="dk2">
                      <a:hueOff val="0"/>
                      <a:satOff val="0"/>
                      <a:lumOff val="0"/>
                      <a:lumMod val="110000"/>
                      <a:satMod val="105000"/>
                      <a:tint val="67000"/>
                      <a:alpha val="50000"/>
                    </a:schemeClr>
                  </a:gs>
                  <a:gs pos="50000">
                    <a:schemeClr val="dk2">
                      <a:hueOff val="0"/>
                      <a:satOff val="0"/>
                      <a:lumOff val="0"/>
                      <a:alphaOff val="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dk2">
                      <a:hueOff val="0"/>
                      <a:satOff val="0"/>
                      <a:lumOff val="0"/>
                      <a:alphaOff val="0"/>
                      <a:lumMod val="105000"/>
                      <a:satMod val="109000"/>
                      <a:tint val="81000"/>
                    </a:schemeClr>
                  </a:gs>
                </a:gsLst>
              </a:gradFill>
              <a:sp3d prstMaterial="dkEdge">
                <a:bevelT w="8200" h="38100"/>
              </a:sp3d>
            </p:spPr>
            <p:style>
              <a:lnRef idx="0">
                <a:schemeClr val="lt2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dk2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dk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nl-BE"/>
              </a:p>
            </p:txBody>
          </p:sp>
          <p:sp>
            <p:nvSpPr>
              <p:cNvPr id="20" name="Zeshoek 18">
                <a:extLst>
                  <a:ext uri="{FF2B5EF4-FFF2-40B4-BE49-F238E27FC236}">
                    <a16:creationId xmlns:a16="http://schemas.microsoft.com/office/drawing/2014/main" id="{10CF5D2E-8728-39F2-AC3A-3058715E438F}"/>
                  </a:ext>
                </a:extLst>
              </p:cNvPr>
              <p:cNvSpPr txBox="1"/>
              <p:nvPr/>
            </p:nvSpPr>
            <p:spPr>
              <a:xfrm>
                <a:off x="7792845" y="4622179"/>
                <a:ext cx="1165808" cy="1188311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41910" tIns="41910" rIns="41910" bIns="41910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b="1" kern="1200">
                    <a:solidFill>
                      <a:prstClr val="black"/>
                    </a:solidFill>
                    <a:latin typeface="Arial Nova Light" panose="020B03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Evidence Informed Policy</a:t>
                </a:r>
                <a:endParaRPr lang="nl-BE" sz="1600" b="1" kern="1200"/>
              </a:p>
            </p:txBody>
          </p:sp>
        </p:grpSp>
      </p:grpSp>
      <p:grpSp>
        <p:nvGrpSpPr>
          <p:cNvPr id="39" name="Groep 38">
            <a:extLst>
              <a:ext uri="{FF2B5EF4-FFF2-40B4-BE49-F238E27FC236}">
                <a16:creationId xmlns:a16="http://schemas.microsoft.com/office/drawing/2014/main" id="{9F323BE1-3954-7769-F06A-03685CFBFA6C}"/>
              </a:ext>
            </a:extLst>
          </p:cNvPr>
          <p:cNvGrpSpPr/>
          <p:nvPr/>
        </p:nvGrpSpPr>
        <p:grpSpPr>
          <a:xfrm>
            <a:off x="890602" y="1772598"/>
            <a:ext cx="2536770" cy="4429808"/>
            <a:chOff x="842968" y="1531298"/>
            <a:chExt cx="2536770" cy="4429808"/>
          </a:xfrm>
        </p:grpSpPr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95F45671-E2CE-82C4-BCA3-C37E9FEB5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1390" y="3226906"/>
              <a:ext cx="2528348" cy="27342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7" name="Afbeelding 36">
              <a:extLst>
                <a:ext uri="{FF2B5EF4-FFF2-40B4-BE49-F238E27FC236}">
                  <a16:creationId xmlns:a16="http://schemas.microsoft.com/office/drawing/2014/main" id="{DA6FD485-C582-40ED-4AB6-8149F300A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2968" y="1531298"/>
              <a:ext cx="2536769" cy="160908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  <a:alpha val="61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3" name="Afbeelding 2">
            <a:extLst>
              <a:ext uri="{FF2B5EF4-FFF2-40B4-BE49-F238E27FC236}">
                <a16:creationId xmlns:a16="http://schemas.microsoft.com/office/drawing/2014/main" id="{94A555E9-EE68-B3AB-205E-F10BBFD1C4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8731" y="3140380"/>
            <a:ext cx="1441748" cy="8955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E5C0E3-BA77-9A3E-BF83-F489A2ECE643}"/>
              </a:ext>
            </a:extLst>
          </p:cNvPr>
          <p:cNvSpPr txBox="1"/>
          <p:nvPr/>
        </p:nvSpPr>
        <p:spPr>
          <a:xfrm>
            <a:off x="7058779" y="1561943"/>
            <a:ext cx="1440610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b="1" kern="1200">
                <a:solidFill>
                  <a:prstClr val="black"/>
                </a:solidFill>
                <a:latin typeface="Arial Nova Light" panose="020B03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International and European trade policy</a:t>
            </a:r>
          </a:p>
        </p:txBody>
      </p:sp>
    </p:spTree>
    <p:extLst>
      <p:ext uri="{BB962C8B-B14F-4D97-AF65-F5344CB8AC3E}">
        <p14:creationId xmlns:p14="http://schemas.microsoft.com/office/powerpoint/2010/main" val="1638450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2FF7600D-0EFD-CF48-0952-30F2CCC2F3DC}"/>
              </a:ext>
            </a:extLst>
          </p:cNvPr>
          <p:cNvSpPr txBox="1"/>
          <p:nvPr/>
        </p:nvSpPr>
        <p:spPr>
          <a:xfrm>
            <a:off x="4531720" y="2069467"/>
            <a:ext cx="757319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b="1" i="0" u="none" strike="noStrike" baseline="0">
                <a:solidFill>
                  <a:schemeClr val="bg1"/>
                </a:solidFill>
                <a:latin typeface="Arial Nova Light" panose="020B0304020202020204" pitchFamily="34" charset="0"/>
              </a:rPr>
              <a:t>The future is open</a:t>
            </a:r>
            <a:r>
              <a:rPr lang="en-GB" sz="2000" b="0" i="0" u="none" strike="noStrike" baseline="0">
                <a:solidFill>
                  <a:schemeClr val="bg1"/>
                </a:solidFill>
                <a:latin typeface="Arial Nova Light" panose="020B0304020202020204" pitchFamily="34" charset="0"/>
              </a:rPr>
              <a:t>, </a:t>
            </a:r>
            <a:r>
              <a:rPr lang="en-GB" sz="2000" b="1" i="0" u="none" strike="noStrike" baseline="0">
                <a:solidFill>
                  <a:schemeClr val="bg1"/>
                </a:solidFill>
                <a:latin typeface="Arial Nova Light" panose="020B0304020202020204" pitchFamily="34" charset="0"/>
              </a:rPr>
              <a:t>emergent</a:t>
            </a:r>
            <a:r>
              <a:rPr lang="en-GB" sz="2000" b="0" i="0" u="none" strike="noStrike" baseline="0">
                <a:solidFill>
                  <a:schemeClr val="bg1"/>
                </a:solidFill>
                <a:latin typeface="Arial Nova Light" panose="020B0304020202020204" pitchFamily="34" charset="0"/>
              </a:rPr>
              <a:t> and rich in </a:t>
            </a:r>
            <a:r>
              <a:rPr lang="en-GB" sz="2000" u="none" strike="noStrike" baseline="0">
                <a:solidFill>
                  <a:schemeClr val="bg1"/>
                </a:solidFill>
                <a:latin typeface="Arial Nova Light" panose="020B0304020202020204" pitchFamily="34" charset="0"/>
              </a:rPr>
              <a:t>possibilities</a:t>
            </a:r>
            <a:r>
              <a:rPr lang="en-GB" sz="2000" b="0" i="0" u="none" strike="noStrike" baseline="0">
                <a:solidFill>
                  <a:schemeClr val="bg1"/>
                </a:solidFill>
                <a:latin typeface="Arial Nova Light" panose="020B0304020202020204" pitchFamily="34" charset="0"/>
              </a:rPr>
              <a:t>… but not only. The future is also uncertain and complicated.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2000">
              <a:solidFill>
                <a:schemeClr val="bg1"/>
              </a:solidFill>
              <a:latin typeface="Arial Nova Light" panose="020B03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b="1" i="0" u="none" strike="noStrike" baseline="0">
                <a:solidFill>
                  <a:schemeClr val="bg1"/>
                </a:solidFill>
                <a:latin typeface="Arial Nova Light" panose="020B0304020202020204" pitchFamily="34" charset="0"/>
              </a:rPr>
              <a:t>The future can neither be measured nor predicted</a:t>
            </a:r>
            <a:r>
              <a:rPr lang="en-GB" sz="2000" b="0" i="0" u="none" strike="noStrike" baseline="0">
                <a:solidFill>
                  <a:schemeClr val="bg1"/>
                </a:solidFill>
                <a:latin typeface="Arial Nova Light" panose="020B0304020202020204" pitchFamily="34" charset="0"/>
              </a:rPr>
              <a:t>. No facts or evidence of the future exist. Some near futures seem probable, and others although possible, may never materialise.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2000" b="0" i="0" u="none" strike="noStrike" baseline="0">
              <a:solidFill>
                <a:schemeClr val="bg1"/>
              </a:solidFill>
              <a:latin typeface="Arial Nova Light" panose="020B03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b="1" i="0" u="none" strike="noStrike" baseline="0">
                <a:solidFill>
                  <a:schemeClr val="bg1"/>
                </a:solidFill>
                <a:latin typeface="Arial Nova Light" panose="020B0304020202020204" pitchFamily="34" charset="0"/>
              </a:rPr>
              <a:t>The future matters and not all futures are preferred</a:t>
            </a:r>
            <a:r>
              <a:rPr lang="en-GB" sz="2000" b="0" i="0" u="none" strike="noStrike" baseline="0">
                <a:solidFill>
                  <a:schemeClr val="bg1"/>
                </a:solidFill>
                <a:latin typeface="Arial Nova Light" panose="020B0304020202020204" pitchFamily="34" charset="0"/>
              </a:rPr>
              <a:t>. Actions or lack of actions today, will have consequences both on shaping near futures and on anticipating any future that will unfold.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BA3EF2E-4014-1C86-FFF0-E07EB76A586C}"/>
              </a:ext>
            </a:extLst>
          </p:cNvPr>
          <p:cNvSpPr txBox="1">
            <a:spLocks/>
          </p:cNvSpPr>
          <p:nvPr/>
        </p:nvSpPr>
        <p:spPr>
          <a:xfrm>
            <a:off x="811367" y="468856"/>
            <a:ext cx="6191591" cy="73168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indent="0" algn="l" defTabSz="914400" rtl="0" eaLnBrk="1" latinLnBrk="0" hangingPunct="1">
              <a:lnSpc>
                <a:spcPts val="3800"/>
              </a:lnSpc>
              <a:spcBef>
                <a:spcPts val="0"/>
              </a:spcBef>
              <a:buNone/>
              <a:defRPr sz="3700" b="0" i="0" kern="1200">
                <a:solidFill>
                  <a:schemeClr val="bg1"/>
                </a:solidFill>
                <a:latin typeface="FlandersArtSans-Bold" panose="00000800000000000000" pitchFamily="2" charset="0"/>
                <a:ea typeface="+mj-ea"/>
                <a:cs typeface="FlandersArtSans-Bold" panose="00000800000000000000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800" b="1">
                <a:latin typeface="Arial Nova Light" panose="020B0304020202020204" pitchFamily="34" charset="0"/>
                <a:cs typeface="Arial"/>
              </a:rPr>
              <a:t>Strategic Foresight</a:t>
            </a:r>
          </a:p>
          <a:p>
            <a:pPr>
              <a:lnSpc>
                <a:spcPct val="100000"/>
              </a:lnSpc>
            </a:pPr>
            <a:r>
              <a:rPr lang="en-US" sz="3200" b="1">
                <a:solidFill>
                  <a:srgbClr val="FFFF00"/>
                </a:solidFill>
                <a:latin typeface="Arial Nova Light" panose="020B0304020202020204" pitchFamily="34" charset="0"/>
                <a:cs typeface="Arial"/>
              </a:rPr>
              <a:t>Why the future is important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5C8C933-C2D3-FBD1-8382-8331046465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5105" t="-7744" r="17071" b="295"/>
          <a:stretch/>
        </p:blipFill>
        <p:spPr>
          <a:xfrm>
            <a:off x="655087" y="1932618"/>
            <a:ext cx="3643215" cy="323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84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2FF7600D-0EFD-CF48-0952-30F2CCC2F3DC}"/>
              </a:ext>
            </a:extLst>
          </p:cNvPr>
          <p:cNvSpPr txBox="1"/>
          <p:nvPr/>
        </p:nvSpPr>
        <p:spPr>
          <a:xfrm>
            <a:off x="4676736" y="1891611"/>
            <a:ext cx="714826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>
                <a:solidFill>
                  <a:schemeClr val="bg1"/>
                </a:solidFill>
                <a:latin typeface="Arial Nova Light" panose="020B0304020202020204" pitchFamily="34" charset="0"/>
              </a:rPr>
              <a:t>Observing and analysing the future as it emerges to </a:t>
            </a:r>
            <a:r>
              <a:rPr lang="en-GB" sz="2000" b="1">
                <a:solidFill>
                  <a:schemeClr val="bg1"/>
                </a:solidFill>
                <a:latin typeface="Arial Nova Light" panose="020B0304020202020204" pitchFamily="34" charset="0"/>
              </a:rPr>
              <a:t>identify </a:t>
            </a:r>
            <a:r>
              <a:rPr lang="en-GB" sz="2000">
                <a:solidFill>
                  <a:schemeClr val="bg1"/>
                </a:solidFill>
                <a:latin typeface="Arial Nova Light" panose="020B0304020202020204" pitchFamily="34" charset="0"/>
              </a:rPr>
              <a:t>and </a:t>
            </a:r>
            <a:r>
              <a:rPr lang="en-GB" sz="2000" b="1">
                <a:solidFill>
                  <a:schemeClr val="bg1"/>
                </a:solidFill>
                <a:latin typeface="Arial Nova Light" panose="020B0304020202020204" pitchFamily="34" charset="0"/>
              </a:rPr>
              <a:t>act</a:t>
            </a:r>
            <a:r>
              <a:rPr lang="en-GB" sz="2000">
                <a:solidFill>
                  <a:schemeClr val="bg1"/>
                </a:solidFill>
                <a:latin typeface="Arial Nova Light" panose="020B0304020202020204" pitchFamily="34" charset="0"/>
              </a:rPr>
              <a:t> upon multiple futures which gives an intelligence base for strategic planning, adaptation and transformation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2000">
              <a:solidFill>
                <a:schemeClr val="bg1"/>
              </a:solidFill>
              <a:latin typeface="Arial Nova Light" panose="020B03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>
                <a:solidFill>
                  <a:schemeClr val="bg1"/>
                </a:solidFill>
                <a:latin typeface="Arial Nova Light" panose="020B0304020202020204" pitchFamily="34" charset="0"/>
              </a:rPr>
              <a:t>E</a:t>
            </a:r>
            <a:r>
              <a:rPr lang="en-GB" sz="2000" i="0" u="none" strike="noStrike" baseline="0">
                <a:solidFill>
                  <a:schemeClr val="bg1"/>
                </a:solidFill>
                <a:latin typeface="Arial Nova Light" panose="020B0304020202020204" pitchFamily="34" charset="0"/>
              </a:rPr>
              <a:t>nables governments for effective </a:t>
            </a:r>
            <a:r>
              <a:rPr lang="en-GB" sz="2000" b="1" i="0" u="none" strike="noStrike" baseline="0">
                <a:solidFill>
                  <a:schemeClr val="bg1"/>
                </a:solidFill>
                <a:latin typeface="Arial Nova Light" panose="020B0304020202020204" pitchFamily="34" charset="0"/>
              </a:rPr>
              <a:t>anticipation</a:t>
            </a:r>
            <a:r>
              <a:rPr lang="en-GB" sz="2000" i="0" u="none" strike="noStrike" baseline="0">
                <a:solidFill>
                  <a:schemeClr val="bg1"/>
                </a:solidFill>
                <a:latin typeface="Arial Nova Light" panose="020B0304020202020204" pitchFamily="34" charset="0"/>
              </a:rPr>
              <a:t> of both emerging opportunities and potential adverse effects, </a:t>
            </a:r>
            <a:r>
              <a:rPr lang="en-GB" sz="2000" b="1" i="0" u="none" strike="noStrike" baseline="0">
                <a:solidFill>
                  <a:schemeClr val="bg1"/>
                </a:solidFill>
                <a:latin typeface="Arial Nova Light" panose="020B0304020202020204" pitchFamily="34" charset="0"/>
              </a:rPr>
              <a:t>facilitating</a:t>
            </a:r>
            <a:r>
              <a:rPr lang="en-GB" sz="2000" i="0" u="none" strike="noStrike" baseline="0">
                <a:solidFill>
                  <a:schemeClr val="bg1"/>
                </a:solidFill>
                <a:latin typeface="Arial Nova Light" panose="020B0304020202020204" pitchFamily="34" charset="0"/>
              </a:rPr>
              <a:t> the formulation of forward-looking policies that align with the evolving needs and expectations of society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2000">
              <a:solidFill>
                <a:schemeClr val="bg1"/>
              </a:solidFill>
              <a:latin typeface="Arial Nova Light" panose="020B03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i="0" u="none" strike="noStrike" baseline="0">
                <a:solidFill>
                  <a:schemeClr val="bg1"/>
                </a:solidFill>
                <a:latin typeface="Arial Nova Light" panose="020B0304020202020204" pitchFamily="34" charset="0"/>
              </a:rPr>
              <a:t>Instrumental in stress-testing current systems, facilitating structural changes, and guiding innovation based on </a:t>
            </a:r>
            <a:r>
              <a:rPr lang="en-GB" sz="2000">
                <a:solidFill>
                  <a:schemeClr val="bg1"/>
                </a:solidFill>
                <a:latin typeface="Arial Nova Light" panose="020B0304020202020204" pitchFamily="34" charset="0"/>
              </a:rPr>
              <a:t>global </a:t>
            </a:r>
            <a:r>
              <a:rPr lang="en-GB" sz="2000" i="0" u="none" strike="noStrike" baseline="0">
                <a:solidFill>
                  <a:schemeClr val="bg1"/>
                </a:solidFill>
                <a:latin typeface="Arial Nova Light" panose="020B0304020202020204" pitchFamily="34" charset="0"/>
              </a:rPr>
              <a:t>trends and potential future crises </a:t>
            </a:r>
            <a:endParaRPr lang="en-GB" sz="200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1CC6E2DF-CB9D-3CCF-B737-5FD593819900}"/>
              </a:ext>
            </a:extLst>
          </p:cNvPr>
          <p:cNvSpPr txBox="1">
            <a:spLocks/>
          </p:cNvSpPr>
          <p:nvPr/>
        </p:nvSpPr>
        <p:spPr>
          <a:xfrm>
            <a:off x="811367" y="487516"/>
            <a:ext cx="6191591" cy="99742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indent="0" algn="l" defTabSz="914400" rtl="0" eaLnBrk="1" latinLnBrk="0" hangingPunct="1">
              <a:lnSpc>
                <a:spcPts val="3800"/>
              </a:lnSpc>
              <a:spcBef>
                <a:spcPts val="0"/>
              </a:spcBef>
              <a:buNone/>
              <a:defRPr sz="3700" b="0" i="0" kern="1200">
                <a:solidFill>
                  <a:schemeClr val="bg1"/>
                </a:solidFill>
                <a:latin typeface="FlandersArtSans-Bold" panose="00000800000000000000" pitchFamily="2" charset="0"/>
                <a:ea typeface="+mj-ea"/>
                <a:cs typeface="FlandersArtSans-Bold" panose="00000800000000000000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800" b="1">
                <a:latin typeface="Arial Nova Light" panose="020B0304020202020204" pitchFamily="34" charset="0"/>
                <a:cs typeface="Arial"/>
              </a:rPr>
              <a:t>Strategic Foresight</a:t>
            </a:r>
          </a:p>
          <a:p>
            <a:pPr>
              <a:lnSpc>
                <a:spcPct val="100000"/>
              </a:lnSpc>
            </a:pPr>
            <a:r>
              <a:rPr lang="en-US" sz="3200" b="1">
                <a:solidFill>
                  <a:srgbClr val="FFFF00"/>
                </a:solidFill>
                <a:latin typeface="Arial Nova Light" panose="020B0304020202020204" pitchFamily="34" charset="0"/>
                <a:cs typeface="Arial"/>
              </a:rPr>
              <a:t>Concept</a:t>
            </a:r>
          </a:p>
        </p:txBody>
      </p:sp>
      <p:pic>
        <p:nvPicPr>
          <p:cNvPr id="2" name="Afbeelding 4">
            <a:extLst>
              <a:ext uri="{FF2B5EF4-FFF2-40B4-BE49-F238E27FC236}">
                <a16:creationId xmlns:a16="http://schemas.microsoft.com/office/drawing/2014/main" id="{D088FB6C-512B-B54B-1B73-46A0BD155D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5105" t="-7744" r="17071" b="295"/>
          <a:stretch/>
        </p:blipFill>
        <p:spPr>
          <a:xfrm>
            <a:off x="655087" y="1932618"/>
            <a:ext cx="3643215" cy="323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74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5DC91A63-6D67-7F28-8DB8-AEADA6DE7519}"/>
              </a:ext>
            </a:extLst>
          </p:cNvPr>
          <p:cNvSpPr txBox="1">
            <a:spLocks/>
          </p:cNvSpPr>
          <p:nvPr/>
        </p:nvSpPr>
        <p:spPr>
          <a:xfrm>
            <a:off x="811367" y="487516"/>
            <a:ext cx="6191591" cy="99742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indent="0" algn="l" defTabSz="914400" rtl="0" eaLnBrk="1" latinLnBrk="0" hangingPunct="1">
              <a:lnSpc>
                <a:spcPts val="3800"/>
              </a:lnSpc>
              <a:spcBef>
                <a:spcPts val="0"/>
              </a:spcBef>
              <a:buNone/>
              <a:defRPr sz="3700" b="0" i="0" kern="1200">
                <a:solidFill>
                  <a:schemeClr val="bg1"/>
                </a:solidFill>
                <a:latin typeface="FlandersArtSans-Bold" panose="00000800000000000000" pitchFamily="2" charset="0"/>
                <a:ea typeface="+mj-ea"/>
                <a:cs typeface="FlandersArtSans-Bold" panose="00000800000000000000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800" b="1">
                <a:latin typeface="Arial Nova Light" panose="020B0304020202020204" pitchFamily="34" charset="0"/>
                <a:cs typeface="Arial"/>
              </a:rPr>
              <a:t>Strategic</a:t>
            </a:r>
            <a:r>
              <a:rPr lang="en-US" sz="2800" b="1">
                <a:latin typeface="Arial Nova Light" panose="020B0304020202020204" pitchFamily="34" charset="0"/>
                <a:cs typeface="Arial"/>
              </a:rPr>
              <a:t> </a:t>
            </a:r>
            <a:r>
              <a:rPr lang="en-US" sz="4800" b="1">
                <a:latin typeface="Arial Nova Light" panose="020B0304020202020204" pitchFamily="34" charset="0"/>
                <a:cs typeface="Arial"/>
              </a:rPr>
              <a:t>Foresight</a:t>
            </a:r>
          </a:p>
          <a:p>
            <a:pPr>
              <a:lnSpc>
                <a:spcPct val="100000"/>
              </a:lnSpc>
            </a:pPr>
            <a:r>
              <a:rPr lang="en-US" sz="3200" b="1">
                <a:solidFill>
                  <a:srgbClr val="FFFF00"/>
                </a:solidFill>
                <a:latin typeface="Arial Nova Light" panose="020B0304020202020204" pitchFamily="34" charset="0"/>
                <a:cs typeface="Arial"/>
              </a:rPr>
              <a:t>for Resilience initiative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FF7600D-0EFD-CF48-0952-30F2CCC2F3DC}"/>
              </a:ext>
            </a:extLst>
          </p:cNvPr>
          <p:cNvSpPr txBox="1"/>
          <p:nvPr/>
        </p:nvSpPr>
        <p:spPr>
          <a:xfrm>
            <a:off x="1502990" y="1779764"/>
            <a:ext cx="828598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90000"/>
            </a:pPr>
            <a:r>
              <a:rPr lang="en-US" sz="2000" b="0" i="0" u="none" strike="noStrike" baseline="0">
                <a:solidFill>
                  <a:schemeClr val="bg2"/>
                </a:solidFill>
                <a:latin typeface="Arial Nova Light" panose="020B0304020202020204" pitchFamily="34" charset="0"/>
              </a:rPr>
              <a:t>Anticipatory Intelligence </a:t>
            </a:r>
            <a:r>
              <a:rPr lang="en-US" sz="2000" b="0" i="0" u="none" strike="noStrike" baseline="0">
                <a:solidFill>
                  <a:schemeClr val="bg1"/>
                </a:solidFill>
                <a:latin typeface="Arial Nova Light" panose="020B0304020202020204" pitchFamily="34" charset="0"/>
              </a:rPr>
              <a:t>to create strategic insights of explorative futures, visions and possibilities for transformative change </a:t>
            </a:r>
          </a:p>
          <a:p>
            <a:pPr>
              <a:buSzPct val="90000"/>
            </a:pPr>
            <a:endParaRPr lang="en-US" sz="2000" b="0" i="0" u="none" strike="noStrike" baseline="0">
              <a:solidFill>
                <a:schemeClr val="bg1"/>
              </a:solidFill>
              <a:latin typeface="Arial Nova Light" panose="020B0304020202020204" pitchFamily="34" charset="0"/>
            </a:endParaRPr>
          </a:p>
          <a:p>
            <a:pPr>
              <a:buSzPct val="90000"/>
            </a:pPr>
            <a:r>
              <a:rPr lang="en-US" sz="2000" b="0" i="0" u="none" strike="noStrike" baseline="0">
                <a:solidFill>
                  <a:schemeClr val="bg1"/>
                </a:solidFill>
                <a:latin typeface="Arial Nova Light" panose="020B0304020202020204" pitchFamily="34" charset="0"/>
              </a:rPr>
              <a:t>Contributing to </a:t>
            </a:r>
            <a:r>
              <a:rPr lang="en-US" sz="2000" b="0" i="0" u="none" strike="noStrike" baseline="0">
                <a:solidFill>
                  <a:schemeClr val="bg2"/>
                </a:solidFill>
                <a:latin typeface="Arial Nova Light" panose="020B0304020202020204" pitchFamily="34" charset="0"/>
              </a:rPr>
              <a:t>evidence-informed and future-proof decision making </a:t>
            </a:r>
            <a:r>
              <a:rPr lang="en-US" sz="2000" b="0" i="0" u="none" strike="noStrike" baseline="0">
                <a:solidFill>
                  <a:schemeClr val="bg1"/>
                </a:solidFill>
                <a:latin typeface="Arial Nova Light" panose="020B0304020202020204" pitchFamily="34" charset="0"/>
              </a:rPr>
              <a:t>in a volatile, uncertain, complex and ambiguous world</a:t>
            </a:r>
          </a:p>
          <a:p>
            <a:pPr>
              <a:buSzPct val="90000"/>
            </a:pPr>
            <a:endParaRPr lang="en-US" sz="2000" b="0" i="0" u="none" strike="noStrike" baseline="0">
              <a:solidFill>
                <a:schemeClr val="bg1"/>
              </a:solidFill>
              <a:latin typeface="Arial Nova Light" panose="020B0304020202020204" pitchFamily="34" charset="0"/>
            </a:endParaRPr>
          </a:p>
          <a:p>
            <a:pPr>
              <a:buClr>
                <a:schemeClr val="bg1">
                  <a:lumMod val="75000"/>
                </a:schemeClr>
              </a:buClr>
              <a:buSzPct val="60000"/>
            </a:pPr>
            <a:r>
              <a:rPr lang="en-US" sz="2000">
                <a:solidFill>
                  <a:schemeClr val="bg1"/>
                </a:solidFill>
                <a:latin typeface="Arial Nova Light" panose="020B0304020202020204" pitchFamily="34" charset="0"/>
              </a:rPr>
              <a:t>Anticipatory Intelligence is leveraged </a:t>
            </a:r>
            <a:r>
              <a:rPr lang="en-US" sz="2000">
                <a:solidFill>
                  <a:schemeClr val="bg2"/>
                </a:solidFill>
                <a:latin typeface="Arial Nova Light" panose="020B0304020202020204" pitchFamily="34" charset="0"/>
              </a:rPr>
              <a:t>across boundaries of time, scale and function</a:t>
            </a:r>
            <a:r>
              <a:rPr lang="en-US" sz="2000">
                <a:solidFill>
                  <a:schemeClr val="bg1"/>
                </a:solidFill>
                <a:latin typeface="Arial Nova Light" panose="020B0304020202020204" pitchFamily="34" charset="0"/>
              </a:rPr>
              <a:t>, i</a:t>
            </a:r>
            <a:r>
              <a:rPr lang="en-US" sz="2000" b="0" i="0" u="none" strike="noStrike" baseline="0">
                <a:solidFill>
                  <a:schemeClr val="bg1"/>
                </a:solidFill>
                <a:latin typeface="Arial Nova Light" panose="020B0304020202020204" pitchFamily="34" charset="0"/>
              </a:rPr>
              <a:t>ncluding strategic foresight tools like horizon scanning, scenario analyses and visioning to discover, explore, map and create</a:t>
            </a:r>
          </a:p>
          <a:p>
            <a:pPr>
              <a:buSzPct val="90000"/>
            </a:pPr>
            <a:endParaRPr lang="en-US" sz="2000" b="0" i="0" u="none" strike="noStrike" baseline="0">
              <a:solidFill>
                <a:schemeClr val="bg1"/>
              </a:solidFill>
              <a:latin typeface="Arial Nova Light" panose="020B0304020202020204" pitchFamily="34" charset="0"/>
            </a:endParaRPr>
          </a:p>
          <a:p>
            <a:pPr>
              <a:buClr>
                <a:srgbClr val="9B9B9B"/>
              </a:buClr>
              <a:buSzPct val="90000"/>
            </a:pPr>
            <a:r>
              <a:rPr lang="en-US" sz="2000" b="0" i="0" u="none" strike="noStrike" baseline="0">
                <a:solidFill>
                  <a:schemeClr val="bg1"/>
                </a:solidFill>
                <a:latin typeface="Arial Nova Light" panose="020B0304020202020204" pitchFamily="34" charset="0"/>
              </a:rPr>
              <a:t>Knowledge exchange and skill development with </a:t>
            </a:r>
            <a:r>
              <a:rPr lang="en-US" sz="2000" b="0" i="0" u="none" strike="noStrike" baseline="0">
                <a:solidFill>
                  <a:schemeClr val="bg2"/>
                </a:solidFill>
                <a:latin typeface="Arial Nova Light" panose="020B0304020202020204" pitchFamily="34" charset="0"/>
              </a:rPr>
              <a:t>different actors </a:t>
            </a:r>
            <a:r>
              <a:rPr lang="en-US" sz="2000" b="0" i="0" u="none" strike="noStrike" baseline="0">
                <a:solidFill>
                  <a:schemeClr val="bg1"/>
                </a:solidFill>
                <a:latin typeface="Arial Nova Light" panose="020B0304020202020204" pitchFamily="34" charset="0"/>
              </a:rPr>
              <a:t>within and outside the government at regional, European and international scale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351925F-1B15-5463-962F-86C1BBC1BD7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750818" y="4847081"/>
            <a:ext cx="584028" cy="63128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8520694-D0CD-FF67-FE23-3CED16612C6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680289" y="2714576"/>
            <a:ext cx="650503" cy="76072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E551C4B-FCB6-317D-4852-0088085F4DE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549264" y="1748886"/>
            <a:ext cx="978799" cy="82987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1D3081C-06E9-2720-B456-D77EF1B4E86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254" y="3641810"/>
            <a:ext cx="891746" cy="801790"/>
          </a:xfrm>
          <a:prstGeom prst="rect">
            <a:avLst/>
          </a:prstGeom>
        </p:spPr>
      </p:pic>
      <p:pic>
        <p:nvPicPr>
          <p:cNvPr id="12" name="Afbeelding 11" descr="Afbeelding met persoon, overdekt, person, mensen&#10;&#10;Automatisch gegenereerde beschrijving">
            <a:extLst>
              <a:ext uri="{FF2B5EF4-FFF2-40B4-BE49-F238E27FC236}">
                <a16:creationId xmlns:a16="http://schemas.microsoft.com/office/drawing/2014/main" id="{3C12E5F5-3BC6-CC5B-ABD8-03BF15CFB9D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3" b="17902"/>
          <a:stretch/>
        </p:blipFill>
        <p:spPr>
          <a:xfrm>
            <a:off x="9788973" y="1854982"/>
            <a:ext cx="1853763" cy="18185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Afbeelding 12" descr="Afbeelding met tekst, overdekt&#10;&#10;Automatisch gegenereerde beschrijving">
            <a:extLst>
              <a:ext uri="{FF2B5EF4-FFF2-40B4-BE49-F238E27FC236}">
                <a16:creationId xmlns:a16="http://schemas.microsoft.com/office/drawing/2014/main" id="{B3220635-ED3A-F0E8-12E4-1E92E002A0D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3" r="3390" b="29215"/>
          <a:stretch/>
        </p:blipFill>
        <p:spPr>
          <a:xfrm>
            <a:off x="9788974" y="3826583"/>
            <a:ext cx="1853763" cy="1042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Afbeelding 13" descr="Afbeelding met persoon, overdekt&#10;&#10;Automatisch gegenereerde beschrijving">
            <a:extLst>
              <a:ext uri="{FF2B5EF4-FFF2-40B4-BE49-F238E27FC236}">
                <a16:creationId xmlns:a16="http://schemas.microsoft.com/office/drawing/2014/main" id="{BA9463A0-5B92-0F38-5279-3A6B64812ED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8"/>
          <a:stretch/>
        </p:blipFill>
        <p:spPr>
          <a:xfrm>
            <a:off x="9788973" y="5021985"/>
            <a:ext cx="1883993" cy="12392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F245F4A5-4C09-1010-BB2E-BD88C89F3944}"/>
              </a:ext>
            </a:extLst>
          </p:cNvPr>
          <p:cNvGrpSpPr/>
          <p:nvPr/>
        </p:nvGrpSpPr>
        <p:grpSpPr>
          <a:xfrm>
            <a:off x="1623986" y="6095804"/>
            <a:ext cx="5470831" cy="549360"/>
            <a:chOff x="2010216" y="5677869"/>
            <a:chExt cx="6799048" cy="701178"/>
          </a:xfrm>
        </p:grpSpPr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BD0C9F64-26E6-B6B6-BE1B-4DEC4F09AAEC}"/>
                </a:ext>
              </a:extLst>
            </p:cNvPr>
            <p:cNvSpPr/>
            <p:nvPr/>
          </p:nvSpPr>
          <p:spPr>
            <a:xfrm>
              <a:off x="2010216" y="5677869"/>
              <a:ext cx="6799048" cy="7011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257F89DE-A424-AF79-9734-047BE76D2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611933" y="5677869"/>
              <a:ext cx="5595613" cy="663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576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2FF7600D-0EFD-CF48-0952-30F2CCC2F3DC}"/>
              </a:ext>
            </a:extLst>
          </p:cNvPr>
          <p:cNvSpPr txBox="1"/>
          <p:nvPr/>
        </p:nvSpPr>
        <p:spPr>
          <a:xfrm>
            <a:off x="648136" y="2046527"/>
            <a:ext cx="466064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400" b="0" i="0" u="none" strike="noStrike" baseline="0">
                <a:solidFill>
                  <a:schemeClr val="bg1"/>
                </a:solidFill>
                <a:latin typeface="Arial Nova Light" panose="020B0304020202020204" pitchFamily="34" charset="0"/>
              </a:rPr>
              <a:t>Four functions to enable organisations and teams to engage with Strategic Foresight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2400" b="0" i="0" u="none" strike="noStrike" baseline="0">
              <a:solidFill>
                <a:schemeClr val="bg1"/>
              </a:solidFill>
              <a:latin typeface="Arial Nova Light" panose="020B03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400" b="0" i="0" u="none" strike="noStrike" baseline="0">
                <a:solidFill>
                  <a:schemeClr val="bg1"/>
                </a:solidFill>
                <a:latin typeface="Arial Nova Light" panose="020B0304020202020204" pitchFamily="34" charset="0"/>
              </a:rPr>
              <a:t>These functions provide an answer to challenges and needs, and they increase the quality in design and delivery of foresight activities and outputs </a:t>
            </a:r>
            <a:endParaRPr lang="en-GB" sz="240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grpSp>
        <p:nvGrpSpPr>
          <p:cNvPr id="15" name="Groep 14">
            <a:extLst>
              <a:ext uri="{FF2B5EF4-FFF2-40B4-BE49-F238E27FC236}">
                <a16:creationId xmlns:a16="http://schemas.microsoft.com/office/drawing/2014/main" id="{29B512AD-9F40-A523-3E66-8D42D80FCD7E}"/>
              </a:ext>
            </a:extLst>
          </p:cNvPr>
          <p:cNvGrpSpPr/>
          <p:nvPr/>
        </p:nvGrpSpPr>
        <p:grpSpPr>
          <a:xfrm>
            <a:off x="5881423" y="1674402"/>
            <a:ext cx="5717844" cy="4160569"/>
            <a:chOff x="463858" y="1716424"/>
            <a:chExt cx="5717844" cy="4160569"/>
          </a:xfrm>
        </p:grpSpPr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8340E9F3-72EC-B79D-3F75-1A2F005A9085}"/>
                </a:ext>
              </a:extLst>
            </p:cNvPr>
            <p:cNvSpPr txBox="1"/>
            <p:nvPr/>
          </p:nvSpPr>
          <p:spPr>
            <a:xfrm>
              <a:off x="844006" y="3921057"/>
              <a:ext cx="102920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>
                  <a:solidFill>
                    <a:schemeClr val="bg2"/>
                  </a:solidFill>
                  <a:latin typeface="Arial Nova Light" panose="020B0304020202020204" pitchFamily="34" charset="0"/>
                  <a:cs typeface="Arial" panose="020B0604020202020204" pitchFamily="34" charset="0"/>
                </a:rPr>
                <a:t>Map</a:t>
              </a:r>
              <a:endParaRPr lang="nl-BE" sz="2800" b="1">
                <a:solidFill>
                  <a:schemeClr val="bg2"/>
                </a:solidFill>
                <a:latin typeface="Arial Nova Light" panose="020B03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33BC4C1B-AC36-477C-E91F-6152C4389D46}"/>
                </a:ext>
              </a:extLst>
            </p:cNvPr>
            <p:cNvSpPr txBox="1"/>
            <p:nvPr/>
          </p:nvSpPr>
          <p:spPr>
            <a:xfrm>
              <a:off x="649611" y="1836101"/>
              <a:ext cx="177460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chemeClr val="bg2"/>
                  </a:solidFill>
                  <a:latin typeface="Arial Nova Light" panose="020B03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Discover</a:t>
              </a:r>
            </a:p>
          </p:txBody>
        </p:sp>
        <p:sp>
          <p:nvSpPr>
            <p:cNvPr id="18" name="Rechthoek: afgeronde hoeken 17">
              <a:extLst>
                <a:ext uri="{FF2B5EF4-FFF2-40B4-BE49-F238E27FC236}">
                  <a16:creationId xmlns:a16="http://schemas.microsoft.com/office/drawing/2014/main" id="{FF413FC7-3E35-8971-09D3-FB29E2CE94B5}"/>
                </a:ext>
              </a:extLst>
            </p:cNvPr>
            <p:cNvSpPr/>
            <p:nvPr/>
          </p:nvSpPr>
          <p:spPr>
            <a:xfrm>
              <a:off x="463858" y="3863547"/>
              <a:ext cx="2708167" cy="1999629"/>
            </a:xfrm>
            <a:prstGeom prst="round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A6FC9F78-C4E5-B4B8-470F-2425FD504498}"/>
                </a:ext>
              </a:extLst>
            </p:cNvPr>
            <p:cNvSpPr txBox="1"/>
            <p:nvPr/>
          </p:nvSpPr>
          <p:spPr>
            <a:xfrm>
              <a:off x="746787" y="2371313"/>
              <a:ext cx="2357205" cy="116955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GB" sz="1400" b="1">
                  <a:solidFill>
                    <a:schemeClr val="bg1"/>
                  </a:solidFill>
                  <a:uFill>
                    <a:solidFill>
                      <a:schemeClr val="bg2"/>
                    </a:solidFill>
                  </a:uFill>
                  <a:latin typeface="Arial Nova Light"/>
                </a:rPr>
                <a:t>Trends and disruptions</a:t>
              </a:r>
            </a:p>
            <a:p>
              <a:pPr marL="285750" indent="-285750">
                <a:buFontTx/>
                <a:buChar char="-"/>
              </a:pPr>
              <a:r>
                <a:rPr lang="en-GB" sz="1400">
                  <a:solidFill>
                    <a:schemeClr val="bg1"/>
                  </a:solidFill>
                  <a:uFill>
                    <a:solidFill>
                      <a:schemeClr val="bg2"/>
                    </a:solidFill>
                  </a:uFill>
                  <a:latin typeface="Arial Nova Light"/>
                </a:rPr>
                <a:t>Trend analysis</a:t>
              </a:r>
            </a:p>
            <a:p>
              <a:pPr marL="285750" indent="-285750">
                <a:buFontTx/>
                <a:buChar char="-"/>
              </a:pPr>
              <a:r>
                <a:rPr lang="en-GB" sz="1400">
                  <a:solidFill>
                    <a:schemeClr val="bg1"/>
                  </a:solidFill>
                  <a:uFill>
                    <a:solidFill>
                      <a:schemeClr val="bg2"/>
                    </a:solidFill>
                  </a:uFill>
                  <a:latin typeface="Arial Nova Light"/>
                </a:rPr>
                <a:t>Weak signals</a:t>
              </a:r>
            </a:p>
            <a:p>
              <a:pPr marL="285750" indent="-285750">
                <a:buFontTx/>
                <a:buChar char="-"/>
              </a:pPr>
              <a:r>
                <a:rPr lang="en-GB" sz="1400">
                  <a:solidFill>
                    <a:schemeClr val="bg1"/>
                  </a:solidFill>
                  <a:uFill>
                    <a:solidFill>
                      <a:schemeClr val="bg2"/>
                    </a:solidFill>
                  </a:uFill>
                  <a:latin typeface="Arial Nova Light"/>
                </a:rPr>
                <a:t>Causal Layered Analysis</a:t>
              </a:r>
            </a:p>
            <a:p>
              <a:pPr marL="285750" indent="-285750">
                <a:buFontTx/>
                <a:buChar char="-"/>
              </a:pPr>
              <a:endParaRPr lang="en-GB" sz="1400">
                <a:latin typeface="Arial Nova Light"/>
              </a:endParaRPr>
            </a:p>
          </p:txBody>
        </p:sp>
        <p:sp>
          <p:nvSpPr>
            <p:cNvPr id="20" name="Rechthoek: afgeronde hoeken 19">
              <a:extLst>
                <a:ext uri="{FF2B5EF4-FFF2-40B4-BE49-F238E27FC236}">
                  <a16:creationId xmlns:a16="http://schemas.microsoft.com/office/drawing/2014/main" id="{34827A77-CE74-6108-BFBD-4CFEDFD60D52}"/>
                </a:ext>
              </a:extLst>
            </p:cNvPr>
            <p:cNvSpPr/>
            <p:nvPr/>
          </p:nvSpPr>
          <p:spPr>
            <a:xfrm>
              <a:off x="464920" y="1721212"/>
              <a:ext cx="2697682" cy="2008761"/>
            </a:xfrm>
            <a:prstGeom prst="round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1" name="Tekstvak 20">
              <a:extLst>
                <a:ext uri="{FF2B5EF4-FFF2-40B4-BE49-F238E27FC236}">
                  <a16:creationId xmlns:a16="http://schemas.microsoft.com/office/drawing/2014/main" id="{D99816B9-574F-C76A-196C-4D72206E041E}"/>
                </a:ext>
              </a:extLst>
            </p:cNvPr>
            <p:cNvSpPr txBox="1"/>
            <p:nvPr/>
          </p:nvSpPr>
          <p:spPr>
            <a:xfrm>
              <a:off x="3454954" y="2339532"/>
              <a:ext cx="2660253" cy="116955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GB" sz="1400" b="1">
                  <a:solidFill>
                    <a:schemeClr val="bg1"/>
                  </a:solidFill>
                  <a:latin typeface="Arial Nova Light"/>
                </a:rPr>
                <a:t>Anticipatory intelligence</a:t>
              </a:r>
            </a:p>
            <a:p>
              <a:pPr marL="285750" indent="-285750">
                <a:buFontTx/>
                <a:buChar char="-"/>
              </a:pPr>
              <a:r>
                <a:rPr lang="en-GB" sz="1400">
                  <a:solidFill>
                    <a:schemeClr val="bg1"/>
                  </a:solidFill>
                  <a:latin typeface="Arial Nova Light"/>
                </a:rPr>
                <a:t>Horizon scanning</a:t>
              </a:r>
            </a:p>
            <a:p>
              <a:pPr marL="285750" indent="-285750">
                <a:buFontTx/>
                <a:buChar char="-"/>
              </a:pPr>
              <a:r>
                <a:rPr lang="en-GB" sz="1400">
                  <a:solidFill>
                    <a:schemeClr val="bg1"/>
                  </a:solidFill>
                  <a:latin typeface="Arial Nova Light"/>
                </a:rPr>
                <a:t>Patterns &amp; system analysis</a:t>
              </a:r>
            </a:p>
            <a:p>
              <a:pPr marL="285750" indent="-285750">
                <a:buFontTx/>
                <a:buChar char="-"/>
              </a:pPr>
              <a:r>
                <a:rPr lang="en-GB" sz="1400">
                  <a:solidFill>
                    <a:schemeClr val="bg1"/>
                  </a:solidFill>
                  <a:latin typeface="Arial Nova Light"/>
                </a:rPr>
                <a:t>Science-to-Policy dialogues</a:t>
              </a:r>
            </a:p>
            <a:p>
              <a:pPr marL="285750" indent="-285750">
                <a:buFontTx/>
                <a:buChar char="-"/>
              </a:pPr>
              <a:endParaRPr lang="en-GB" sz="1400">
                <a:latin typeface="Arial Nova Light"/>
              </a:endParaRPr>
            </a:p>
          </p:txBody>
        </p:sp>
        <p:sp>
          <p:nvSpPr>
            <p:cNvPr id="22" name="Rechthoek: afgeronde hoeken 21">
              <a:extLst>
                <a:ext uri="{FF2B5EF4-FFF2-40B4-BE49-F238E27FC236}">
                  <a16:creationId xmlns:a16="http://schemas.microsoft.com/office/drawing/2014/main" id="{6277641A-7EC0-1D72-6802-5433AFF72C4F}"/>
                </a:ext>
              </a:extLst>
            </p:cNvPr>
            <p:cNvSpPr/>
            <p:nvPr/>
          </p:nvSpPr>
          <p:spPr>
            <a:xfrm>
              <a:off x="3282400" y="1716424"/>
              <a:ext cx="2899301" cy="2015578"/>
            </a:xfrm>
            <a:prstGeom prst="round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FC28D657-2D7A-0E88-8F65-A5EBB3088727}"/>
                </a:ext>
              </a:extLst>
            </p:cNvPr>
            <p:cNvSpPr txBox="1"/>
            <p:nvPr/>
          </p:nvSpPr>
          <p:spPr>
            <a:xfrm>
              <a:off x="3455567" y="1868433"/>
              <a:ext cx="254647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>
                  <a:solidFill>
                    <a:schemeClr val="bg2"/>
                  </a:solidFill>
                  <a:latin typeface="Arial Nova Light" panose="020B0304020202020204" pitchFamily="34" charset="0"/>
                  <a:cs typeface="Arial" panose="020B0604020202020204" pitchFamily="34" charset="0"/>
                </a:rPr>
                <a:t>Explore</a:t>
              </a:r>
              <a:endParaRPr lang="nl-BE" sz="2800" b="1">
                <a:solidFill>
                  <a:schemeClr val="bg2"/>
                </a:solidFill>
                <a:latin typeface="Arial Nova Light" panose="020B03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hthoek: afgeronde hoeken 23">
              <a:extLst>
                <a:ext uri="{FF2B5EF4-FFF2-40B4-BE49-F238E27FC236}">
                  <a16:creationId xmlns:a16="http://schemas.microsoft.com/office/drawing/2014/main" id="{1B1E0436-4CE7-15FD-E7C2-098D602979BF}"/>
                </a:ext>
              </a:extLst>
            </p:cNvPr>
            <p:cNvSpPr/>
            <p:nvPr/>
          </p:nvSpPr>
          <p:spPr>
            <a:xfrm>
              <a:off x="3282401" y="3864547"/>
              <a:ext cx="2899301" cy="2012446"/>
            </a:xfrm>
            <a:prstGeom prst="round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5FFFE364-3FF6-8FF0-F5A4-926E44B6C430}"/>
                </a:ext>
              </a:extLst>
            </p:cNvPr>
            <p:cNvSpPr txBox="1"/>
            <p:nvPr/>
          </p:nvSpPr>
          <p:spPr>
            <a:xfrm>
              <a:off x="3475733" y="3919004"/>
              <a:ext cx="2147123" cy="52322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2800" b="1">
                  <a:solidFill>
                    <a:schemeClr val="bg2"/>
                  </a:solidFill>
                  <a:latin typeface="Arial Nova Light" panose="020B0304020202020204" pitchFamily="34" charset="0"/>
                  <a:cs typeface="Arial" panose="020B0604020202020204" pitchFamily="34" charset="0"/>
                </a:rPr>
                <a:t>Create</a:t>
              </a:r>
              <a:endParaRPr lang="nl-BE" sz="2800" b="1">
                <a:solidFill>
                  <a:schemeClr val="bg2"/>
                </a:solidFill>
                <a:latin typeface="Arial Nova Light" panose="020B03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kstvak 25">
              <a:extLst>
                <a:ext uri="{FF2B5EF4-FFF2-40B4-BE49-F238E27FC236}">
                  <a16:creationId xmlns:a16="http://schemas.microsoft.com/office/drawing/2014/main" id="{FEE74CD8-6FC2-6AD9-C583-757A9EAA7867}"/>
                </a:ext>
              </a:extLst>
            </p:cNvPr>
            <p:cNvSpPr txBox="1"/>
            <p:nvPr/>
          </p:nvSpPr>
          <p:spPr>
            <a:xfrm>
              <a:off x="746786" y="4420945"/>
              <a:ext cx="2357205" cy="116955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GB" sz="1400" b="1">
                  <a:solidFill>
                    <a:schemeClr val="bg1"/>
                  </a:solidFill>
                  <a:uFill>
                    <a:solidFill>
                      <a:schemeClr val="bg2"/>
                    </a:solidFill>
                  </a:uFill>
                  <a:latin typeface="Arial Nova Light"/>
                </a:rPr>
                <a:t>Opportunities &amp; challenges</a:t>
              </a:r>
            </a:p>
            <a:p>
              <a:pPr marL="285750" indent="-285750">
                <a:buFontTx/>
                <a:buChar char="-"/>
              </a:pPr>
              <a:r>
                <a:rPr lang="en-GB" sz="1400">
                  <a:solidFill>
                    <a:schemeClr val="bg1"/>
                  </a:solidFill>
                  <a:uFill>
                    <a:solidFill>
                      <a:schemeClr val="bg2"/>
                    </a:solidFill>
                  </a:uFill>
                  <a:latin typeface="Arial Nova Light"/>
                </a:rPr>
                <a:t>Futures wheel</a:t>
              </a:r>
            </a:p>
            <a:p>
              <a:pPr marL="285750" indent="-285750">
                <a:buFontTx/>
                <a:buChar char="-"/>
              </a:pPr>
              <a:r>
                <a:rPr lang="en-GB" sz="1400">
                  <a:solidFill>
                    <a:schemeClr val="bg1"/>
                  </a:solidFill>
                  <a:uFill>
                    <a:solidFill>
                      <a:schemeClr val="bg2"/>
                    </a:solidFill>
                  </a:uFill>
                  <a:latin typeface="Arial Nova Light"/>
                </a:rPr>
                <a:t>Explorative scenarios</a:t>
              </a:r>
            </a:p>
            <a:p>
              <a:pPr marL="285750" indent="-285750">
                <a:buFontTx/>
                <a:buChar char="-"/>
              </a:pPr>
              <a:r>
                <a:rPr lang="en-GB" sz="1400">
                  <a:solidFill>
                    <a:schemeClr val="bg1"/>
                  </a:solidFill>
                  <a:uFill>
                    <a:solidFill>
                      <a:schemeClr val="bg2"/>
                    </a:solidFill>
                  </a:uFill>
                  <a:latin typeface="Arial Nova Light"/>
                </a:rPr>
                <a:t>Resilience indicators</a:t>
              </a:r>
            </a:p>
            <a:p>
              <a:pPr marL="285750" indent="-285750">
                <a:buFontTx/>
                <a:buChar char="-"/>
              </a:pPr>
              <a:endParaRPr lang="en-GB" sz="1400">
                <a:latin typeface="Arial Nova Light"/>
              </a:endParaRPr>
            </a:p>
          </p:txBody>
        </p:sp>
        <p:sp>
          <p:nvSpPr>
            <p:cNvPr id="27" name="Tekstvak 26">
              <a:extLst>
                <a:ext uri="{FF2B5EF4-FFF2-40B4-BE49-F238E27FC236}">
                  <a16:creationId xmlns:a16="http://schemas.microsoft.com/office/drawing/2014/main" id="{787E2FD0-2845-45AA-937C-1C851F632197}"/>
                </a:ext>
              </a:extLst>
            </p:cNvPr>
            <p:cNvSpPr txBox="1"/>
            <p:nvPr/>
          </p:nvSpPr>
          <p:spPr>
            <a:xfrm>
              <a:off x="3454953" y="4420945"/>
              <a:ext cx="2660253" cy="95410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GB" sz="1400" b="1">
                  <a:solidFill>
                    <a:schemeClr val="bg1"/>
                  </a:solidFill>
                  <a:latin typeface="Arial Nova Light"/>
                </a:rPr>
                <a:t>Impact and scale</a:t>
              </a:r>
            </a:p>
            <a:p>
              <a:pPr marL="285750" indent="-285750">
                <a:buFontTx/>
                <a:buChar char="-"/>
              </a:pPr>
              <a:r>
                <a:rPr lang="en-GB" sz="1400">
                  <a:solidFill>
                    <a:schemeClr val="bg1"/>
                  </a:solidFill>
                  <a:latin typeface="Arial Nova Light"/>
                </a:rPr>
                <a:t>Visions</a:t>
              </a:r>
            </a:p>
            <a:p>
              <a:pPr marL="285750" indent="-285750">
                <a:buFontTx/>
                <a:buChar char="-"/>
              </a:pPr>
              <a:r>
                <a:rPr lang="en-GB" sz="1400">
                  <a:solidFill>
                    <a:schemeClr val="bg1"/>
                  </a:solidFill>
                  <a:latin typeface="Arial Nova Light"/>
                </a:rPr>
                <a:t>Roadmaps for action</a:t>
              </a:r>
            </a:p>
            <a:p>
              <a:pPr marL="285750" indent="-285750">
                <a:buFontTx/>
                <a:buChar char="-"/>
              </a:pPr>
              <a:r>
                <a:rPr lang="en-US" sz="1400">
                  <a:solidFill>
                    <a:schemeClr val="bg1"/>
                  </a:solidFill>
                  <a:latin typeface="Arial Nova Light"/>
                </a:rPr>
                <a:t>Coalitions for the future</a:t>
              </a:r>
              <a:endParaRPr lang="en-GB" sz="1400">
                <a:solidFill>
                  <a:schemeClr val="bg1"/>
                </a:solidFill>
                <a:latin typeface="Arial Nova Light"/>
              </a:endParaRPr>
            </a:p>
          </p:txBody>
        </p:sp>
        <p:pic>
          <p:nvPicPr>
            <p:cNvPr id="28" name="Afbeelding 27">
              <a:extLst>
                <a:ext uri="{FF2B5EF4-FFF2-40B4-BE49-F238E27FC236}">
                  <a16:creationId xmlns:a16="http://schemas.microsoft.com/office/drawing/2014/main" id="{DFF59132-800A-3C7E-9B63-C43AF3419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</a:blip>
            <a:stretch>
              <a:fillRect/>
            </a:stretch>
          </p:blipFill>
          <p:spPr>
            <a:xfrm>
              <a:off x="2529276" y="4015330"/>
              <a:ext cx="348453" cy="364744"/>
            </a:xfrm>
            <a:prstGeom prst="rect">
              <a:avLst/>
            </a:prstGeom>
          </p:spPr>
        </p:pic>
        <p:pic>
          <p:nvPicPr>
            <p:cNvPr id="29" name="Afbeelding 28">
              <a:extLst>
                <a:ext uri="{FF2B5EF4-FFF2-40B4-BE49-F238E27FC236}">
                  <a16:creationId xmlns:a16="http://schemas.microsoft.com/office/drawing/2014/main" id="{E7E7E8E1-CD73-7323-D9AF-B00E1E23E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</a:blip>
            <a:stretch>
              <a:fillRect/>
            </a:stretch>
          </p:blipFill>
          <p:spPr>
            <a:xfrm>
              <a:off x="5548105" y="1898889"/>
              <a:ext cx="279840" cy="298799"/>
            </a:xfrm>
            <a:prstGeom prst="rect">
              <a:avLst/>
            </a:prstGeom>
          </p:spPr>
        </p:pic>
        <p:pic>
          <p:nvPicPr>
            <p:cNvPr id="30" name="Afbeelding 29">
              <a:extLst>
                <a:ext uri="{FF2B5EF4-FFF2-40B4-BE49-F238E27FC236}">
                  <a16:creationId xmlns:a16="http://schemas.microsoft.com/office/drawing/2014/main" id="{2D1F9847-A580-38C5-61B2-AE3963825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</a:blip>
            <a:stretch>
              <a:fillRect/>
            </a:stretch>
          </p:blipFill>
          <p:spPr>
            <a:xfrm>
              <a:off x="2478201" y="1912296"/>
              <a:ext cx="401855" cy="267933"/>
            </a:xfrm>
            <a:prstGeom prst="rect">
              <a:avLst/>
            </a:prstGeom>
          </p:spPr>
        </p:pic>
        <p:pic>
          <p:nvPicPr>
            <p:cNvPr id="31" name="Afbeelding 30">
              <a:extLst>
                <a:ext uri="{FF2B5EF4-FFF2-40B4-BE49-F238E27FC236}">
                  <a16:creationId xmlns:a16="http://schemas.microsoft.com/office/drawing/2014/main" id="{A00129CB-7525-8801-3552-9C358E7BC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</a:blip>
            <a:stretch>
              <a:fillRect/>
            </a:stretch>
          </p:blipFill>
          <p:spPr>
            <a:xfrm flipH="1">
              <a:off x="5550609" y="3970971"/>
              <a:ext cx="326087" cy="322440"/>
            </a:xfrm>
            <a:prstGeom prst="rect">
              <a:avLst/>
            </a:prstGeom>
          </p:spPr>
        </p:pic>
      </p:grpSp>
      <p:pic>
        <p:nvPicPr>
          <p:cNvPr id="32" name="Afbeelding 31">
            <a:extLst>
              <a:ext uri="{FF2B5EF4-FFF2-40B4-BE49-F238E27FC236}">
                <a16:creationId xmlns:a16="http://schemas.microsoft.com/office/drawing/2014/main" id="{60992D69-474F-92DF-4A43-76F113C14A8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5105" t="-7744" r="17071" b="295"/>
          <a:stretch/>
        </p:blipFill>
        <p:spPr>
          <a:xfrm>
            <a:off x="750995" y="1766411"/>
            <a:ext cx="4135210" cy="3672986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5686B1CC-4A9A-688D-F6AE-233963F89A74}"/>
              </a:ext>
            </a:extLst>
          </p:cNvPr>
          <p:cNvSpPr txBox="1">
            <a:spLocks/>
          </p:cNvSpPr>
          <p:nvPr/>
        </p:nvSpPr>
        <p:spPr>
          <a:xfrm>
            <a:off x="811367" y="487516"/>
            <a:ext cx="6191591" cy="99742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indent="0" algn="l" defTabSz="914400" rtl="0" eaLnBrk="1" latinLnBrk="0" hangingPunct="1">
              <a:lnSpc>
                <a:spcPts val="3800"/>
              </a:lnSpc>
              <a:spcBef>
                <a:spcPts val="0"/>
              </a:spcBef>
              <a:buNone/>
              <a:defRPr sz="3700" b="0" i="0" kern="1200">
                <a:solidFill>
                  <a:schemeClr val="bg1"/>
                </a:solidFill>
                <a:latin typeface="FlandersArtSans-Bold" panose="00000800000000000000" pitchFamily="2" charset="0"/>
                <a:ea typeface="+mj-ea"/>
                <a:cs typeface="FlandersArtSans-Bold" panose="00000800000000000000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800" b="1">
                <a:latin typeface="Arial Nova Light" panose="020B0304020202020204" pitchFamily="34" charset="0"/>
                <a:cs typeface="Arial"/>
              </a:rPr>
              <a:t>Strategic Foresight</a:t>
            </a:r>
          </a:p>
          <a:p>
            <a:pPr>
              <a:lnSpc>
                <a:spcPct val="100000"/>
              </a:lnSpc>
            </a:pPr>
            <a:r>
              <a:rPr lang="en-US" sz="3200" b="1">
                <a:solidFill>
                  <a:srgbClr val="FFFF00"/>
                </a:solidFill>
                <a:latin typeface="Arial Nova Light" panose="020B0304020202020204" pitchFamily="34" charset="0"/>
                <a:cs typeface="Arial"/>
              </a:rPr>
              <a:t>for Resilience initiative</a:t>
            </a:r>
          </a:p>
        </p:txBody>
      </p:sp>
    </p:spTree>
    <p:extLst>
      <p:ext uri="{BB962C8B-B14F-4D97-AF65-F5344CB8AC3E}">
        <p14:creationId xmlns:p14="http://schemas.microsoft.com/office/powerpoint/2010/main" val="215909238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2.3.2819"/>
  <p:tag name="SLIDO_PRESENTATION_ID" val="00000000-0000-0000-0000-000000000000"/>
  <p:tag name="SLIDO_EVENT_UUID" val="2cd18132-8c17-4565-ad27-df909030d126"/>
  <p:tag name="SLIDO_EVENT_SECTION_UUID" val="77da9cb1-c0ff-4897-8d6b-5561901b91a6"/>
</p:tagLst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95948A"/>
      </a:lt2>
      <a:accent1>
        <a:srgbClr val="01A884"/>
      </a:accent1>
      <a:accent2>
        <a:srgbClr val="95C11E"/>
      </a:accent2>
      <a:accent3>
        <a:srgbClr val="F39200"/>
      </a:accent3>
      <a:accent4>
        <a:srgbClr val="E21D44"/>
      </a:accent4>
      <a:accent5>
        <a:srgbClr val="009FE3"/>
      </a:accent5>
      <a:accent6>
        <a:srgbClr val="154193"/>
      </a:accent6>
      <a:hlink>
        <a:srgbClr val="FEFFFE"/>
      </a:hlink>
      <a:folHlink>
        <a:srgbClr val="D9D7C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200" b="1" dirty="0">
            <a:solidFill>
              <a:srgbClr val="95948B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F686C102-76A2-EC43-B51C-3B5532159C73}" vid="{FE46D899-EEC1-8E47-A2F7-B1BF46302C41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95948A"/>
      </a:lt2>
      <a:accent1>
        <a:srgbClr val="01A884"/>
      </a:accent1>
      <a:accent2>
        <a:srgbClr val="95C11E"/>
      </a:accent2>
      <a:accent3>
        <a:srgbClr val="F39200"/>
      </a:accent3>
      <a:accent4>
        <a:srgbClr val="E21D44"/>
      </a:accent4>
      <a:accent5>
        <a:srgbClr val="009FE3"/>
      </a:accent5>
      <a:accent6>
        <a:srgbClr val="154193"/>
      </a:accent6>
      <a:hlink>
        <a:srgbClr val="FEFFFE"/>
      </a:hlink>
      <a:folHlink>
        <a:srgbClr val="D9D7C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200" b="1" dirty="0">
            <a:solidFill>
              <a:srgbClr val="95948B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F686C102-76A2-EC43-B51C-3B5532159C73}" vid="{FE46D899-EEC1-8E47-A2F7-B1BF46302C41}"/>
    </a:ext>
  </a:extLst>
</a:theme>
</file>

<file path=ppt/theme/theme3.xml><?xml version="1.0" encoding="utf-8"?>
<a:theme xmlns:a="http://schemas.openxmlformats.org/drawingml/2006/main" name="2_Office Them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95948A"/>
      </a:lt2>
      <a:accent1>
        <a:srgbClr val="01A884"/>
      </a:accent1>
      <a:accent2>
        <a:srgbClr val="95C11E"/>
      </a:accent2>
      <a:accent3>
        <a:srgbClr val="F39200"/>
      </a:accent3>
      <a:accent4>
        <a:srgbClr val="E21D44"/>
      </a:accent4>
      <a:accent5>
        <a:srgbClr val="009FE3"/>
      </a:accent5>
      <a:accent6>
        <a:srgbClr val="154193"/>
      </a:accent6>
      <a:hlink>
        <a:srgbClr val="FEFFFE"/>
      </a:hlink>
      <a:folHlink>
        <a:srgbClr val="D9D7C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200" b="1" dirty="0">
            <a:solidFill>
              <a:srgbClr val="95948B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F686C102-76A2-EC43-B51C-3B5532159C73}" vid="{FE46D899-EEC1-8E47-A2F7-B1BF46302C41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e1c26e0-bdd1-4ce2-bc5c-b06756f3bce7">
      <Terms xmlns="http://schemas.microsoft.com/office/infopath/2007/PartnerControls"/>
    </lcf76f155ced4ddcb4097134ff3c332f>
    <TaxCatchAll xmlns="75680805-e956-4cde-b5e2-b05f91aa9d1d" xsi:nil="true"/>
    <MediaLengthInSeconds xmlns="ae1c26e0-bdd1-4ce2-bc5c-b06756f3bce7" xsi:nil="true"/>
    <SharedWithUsers xmlns="75680805-e956-4cde-b5e2-b05f91aa9d1d">
      <UserInfo>
        <DisplayName>Ilaria PIAZZA</DisplayName>
        <AccountId>26</AccountId>
        <AccountType/>
      </UserInfo>
      <UserInfo>
        <DisplayName>Irma ASTRAUSKAITE</DisplayName>
        <AccountId>21</AccountId>
        <AccountType/>
      </UserInfo>
      <UserInfo>
        <DisplayName>Nicolas SINGER</DisplayName>
        <AccountId>1100</AccountId>
        <AccountType/>
      </UserInfo>
      <UserInfo>
        <DisplayName>Magdalini ANAGNOSTOU</DisplayName>
        <AccountId>23</AccountId>
        <AccountType/>
      </UserInfo>
      <UserInfo>
        <DisplayName>Jason MARTINEZ</DisplayName>
        <AccountId>24</AccountId>
        <AccountType/>
      </UserInfo>
      <UserInfo>
        <DisplayName>Petra POLASKOVA</DisplayName>
        <AccountId>27</AccountId>
        <AccountType/>
      </UserInfo>
      <UserInfo>
        <DisplayName>Petra GEITNER</DisplayName>
        <AccountId>25</AccountId>
        <AccountType/>
      </UserInfo>
      <UserInfo>
        <DisplayName>Erwin SIWERIS</DisplayName>
        <AccountId>69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1D2DF3EBC7804E8A2B82BBCDA4442D" ma:contentTypeVersion="18" ma:contentTypeDescription="Create a new document." ma:contentTypeScope="" ma:versionID="1f22306ede796dfd15e594937e23e26b">
  <xsd:schema xmlns:xsd="http://www.w3.org/2001/XMLSchema" xmlns:xs="http://www.w3.org/2001/XMLSchema" xmlns:p="http://schemas.microsoft.com/office/2006/metadata/properties" xmlns:ns2="ae1c26e0-bdd1-4ce2-bc5c-b06756f3bce7" xmlns:ns3="75680805-e956-4cde-b5e2-b05f91aa9d1d" targetNamespace="http://schemas.microsoft.com/office/2006/metadata/properties" ma:root="true" ma:fieldsID="b2449a35b091963853590577d6091bfe" ns2:_="" ns3:_="">
    <xsd:import namespace="ae1c26e0-bdd1-4ce2-bc5c-b06756f3bce7"/>
    <xsd:import namespace="75680805-e956-4cde-b5e2-b05f91aa9d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1c26e0-bdd1-4ce2-bc5c-b06756f3bc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2d59d95-237c-434b-8cac-eab795e7ebe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680805-e956-4cde-b5e2-b05f91aa9d1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9f4ece0-f1e1-4b02-af4b-fb89e0005709}" ma:internalName="TaxCatchAll" ma:showField="CatchAllData" ma:web="75680805-e956-4cde-b5e2-b05f91aa9d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491BAB6-1CED-487B-B481-2FB954C31BE3}">
  <ds:schemaRefs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purl.org/dc/dcmitype/"/>
    <ds:schemaRef ds:uri="http://schemas.openxmlformats.org/package/2006/metadata/core-properties"/>
    <ds:schemaRef ds:uri="75680805-e956-4cde-b5e2-b05f91aa9d1d"/>
    <ds:schemaRef ds:uri="ae1c26e0-bdd1-4ce2-bc5c-b06756f3bce7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66558DED-B27E-48E1-A8DB-A597BDB3F716}">
  <ds:schemaRefs>
    <ds:schemaRef ds:uri="75680805-e956-4cde-b5e2-b05f91aa9d1d"/>
    <ds:schemaRef ds:uri="ae1c26e0-bdd1-4ce2-bc5c-b06756f3bce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5B6E8EB-CEF1-4DB7-95C5-514534A42EC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Presentation_template</Template>
  <TotalTime>0</TotalTime>
  <Words>984</Words>
  <Application>Microsoft Office PowerPoint</Application>
  <PresentationFormat>Widescreen</PresentationFormat>
  <Paragraphs>196</Paragraphs>
  <Slides>14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Arial</vt:lpstr>
      <vt:lpstr>Arial Nova Light</vt:lpstr>
      <vt:lpstr>Calibri</vt:lpstr>
      <vt:lpstr>FlandersArtSans-Bold</vt:lpstr>
      <vt:lpstr>FlandersArtSans-Regular</vt:lpstr>
      <vt:lpstr>Open Sans</vt:lpstr>
      <vt:lpstr>Open Sans Bold</vt:lpstr>
      <vt:lpstr>Open Sans ExtraBold</vt:lpstr>
      <vt:lpstr>Open Sans Semibold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Petra POLASKOVA</dc:creator>
  <cp:lastModifiedBy>Julie PATENAUDE</cp:lastModifiedBy>
  <cp:revision>4</cp:revision>
  <cp:lastPrinted>2023-03-10T18:01:27Z</cp:lastPrinted>
  <dcterms:created xsi:type="dcterms:W3CDTF">2022-01-27T14:53:45Z</dcterms:created>
  <dcterms:modified xsi:type="dcterms:W3CDTF">2024-03-21T10:59:42Z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mplianceAssetId">
    <vt:lpwstr/>
  </property>
  <property fmtid="{D5CDD505-2E9C-101B-9397-08002B2CF9AE}" pid="4" name="TriggerFlowInfo">
    <vt:lpwstr/>
  </property>
  <property fmtid="{D5CDD505-2E9C-101B-9397-08002B2CF9AE}" pid="5" name="_ExtendedDescription">
    <vt:lpwstr/>
  </property>
  <property fmtid="{D5CDD505-2E9C-101B-9397-08002B2CF9AE}" pid="6" name="ContentTypeId">
    <vt:lpwstr>0x010100311D2DF3EBC7804E8A2B82BBCDA4442D</vt:lpwstr>
  </property>
  <property fmtid="{D5CDD505-2E9C-101B-9397-08002B2CF9AE}" pid="7" name="SlidoAppVersion">
    <vt:lpwstr>1.2.3.2819</vt:lpwstr>
  </property>
  <property fmtid="{D5CDD505-2E9C-101B-9397-08002B2CF9AE}" pid="8" name="Order">
    <vt:r8>2310300</vt:r8>
  </property>
  <property fmtid="{D5CDD505-2E9C-101B-9397-08002B2CF9AE}" pid="9" name="xd_Signature">
    <vt:bool>false</vt:bool>
  </property>
  <property fmtid="{D5CDD505-2E9C-101B-9397-08002B2CF9AE}" pid="10" name="xd_ProgID">
    <vt:lpwstr/>
  </property>
  <property fmtid="{D5CDD505-2E9C-101B-9397-08002B2CF9AE}" pid="11" name="TemplateUrl">
    <vt:lpwstr/>
  </property>
</Properties>
</file>