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2" r:id="rId6"/>
    <p:sldId id="4751" r:id="rId7"/>
    <p:sldId id="4750" r:id="rId8"/>
    <p:sldId id="1002" r:id="rId9"/>
    <p:sldId id="999" r:id="rId10"/>
    <p:sldId id="976" r:id="rId11"/>
    <p:sldId id="4714" r:id="rId12"/>
    <p:sldId id="1019" r:id="rId13"/>
    <p:sldId id="1007" r:id="rId14"/>
    <p:sldId id="4508" r:id="rId15"/>
    <p:sldId id="4596" r:id="rId16"/>
    <p:sldId id="4511" r:id="rId17"/>
    <p:sldId id="4509" r:id="rId18"/>
    <p:sldId id="4754" r:id="rId19"/>
    <p:sldId id="297" r:id="rId20"/>
  </p:sldIdLst>
  <p:sldSz cx="12192000" cy="6858000"/>
  <p:notesSz cx="7102475" cy="10234613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604008-2C5C-8933-EF70-E39152271239}" name="Nicolas Singer" initials="NS" userId="Nicolas Singer" providerId="None"/>
  <p188:author id="{B2B2D93B-023B-2114-BDDC-4AD83105018F}" name="Petra POLASKOVA" initials="PP" userId="S::P.Polaskova@interregeurope.eu::57d152d9-85ff-4ab6-86ab-ca0abe2168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B82"/>
    <a:srgbClr val="95948B"/>
    <a:srgbClr val="00A984"/>
    <a:srgbClr val="95C11F"/>
    <a:srgbClr val="C5C5C0"/>
    <a:srgbClr val="666666"/>
    <a:srgbClr val="DAD7D0"/>
    <a:srgbClr val="154194"/>
    <a:srgbClr val="EB5C62"/>
    <a:srgbClr val="E31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65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PATENAUDE" userId="f60b3d17-63a2-4c3f-98a9-df5cf58c8bc1" providerId="ADAL" clId="{B687A2BC-40C2-4631-A15B-A047E4F4F4BD}"/>
    <pc:docChg chg="delSld">
      <pc:chgData name="Julie PATENAUDE" userId="f60b3d17-63a2-4c3f-98a9-df5cf58c8bc1" providerId="ADAL" clId="{B687A2BC-40C2-4631-A15B-A047E4F4F4BD}" dt="2024-04-05T13:43:34.023" v="2" actId="47"/>
      <pc:docMkLst>
        <pc:docMk/>
      </pc:docMkLst>
      <pc:sldChg chg="del">
        <pc:chgData name="Julie PATENAUDE" userId="f60b3d17-63a2-4c3f-98a9-df5cf58c8bc1" providerId="ADAL" clId="{B687A2BC-40C2-4631-A15B-A047E4F4F4BD}" dt="2024-04-05T13:43:22.278" v="0" actId="47"/>
        <pc:sldMkLst>
          <pc:docMk/>
          <pc:sldMk cId="993690705" sldId="4752"/>
        </pc:sldMkLst>
      </pc:sldChg>
      <pc:sldChg chg="del">
        <pc:chgData name="Julie PATENAUDE" userId="f60b3d17-63a2-4c3f-98a9-df5cf58c8bc1" providerId="ADAL" clId="{B687A2BC-40C2-4631-A15B-A047E4F4F4BD}" dt="2024-04-05T13:43:30.585" v="1" actId="47"/>
        <pc:sldMkLst>
          <pc:docMk/>
          <pc:sldMk cId="465745151" sldId="4753"/>
        </pc:sldMkLst>
      </pc:sldChg>
      <pc:sldChg chg="del">
        <pc:chgData name="Julie PATENAUDE" userId="f60b3d17-63a2-4c3f-98a9-df5cf58c8bc1" providerId="ADAL" clId="{B687A2BC-40C2-4631-A15B-A047E4F4F4BD}" dt="2024-04-05T13:43:34.023" v="2" actId="47"/>
        <pc:sldMkLst>
          <pc:docMk/>
          <pc:sldMk cId="3973319907" sldId="475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04/05/2024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742352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3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 For NIDs in France, Spain and Portugal, please mention the exception to this rule for RUPs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7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6654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5268B60-7B75-E347-ABDB-7ACFE21D4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8889" y="345224"/>
            <a:ext cx="5113111" cy="5515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AA021AF-F436-2048-A3CE-7E5C6618A4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867" y="480022"/>
            <a:ext cx="5522701" cy="98138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1913C36-4D36-5840-991B-0A1298573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634" y="2085827"/>
            <a:ext cx="7004789" cy="190065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0798998-0C7C-EA45-A4F2-93E86B5DC5D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6489" y="5990555"/>
            <a:ext cx="3263900" cy="2032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57648-D143-CE4E-B8CA-782A8F9676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548" y="4100514"/>
            <a:ext cx="5811934" cy="44904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z="140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Name of Presenter </a:t>
            </a:r>
          </a:p>
          <a:p>
            <a:r>
              <a:rPr lang="en-GB" sz="12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 Officer | Interreg Europe Secretariat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BCEAF90-08AF-E94E-84D8-638E4C25EC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697" y="5809482"/>
            <a:ext cx="6316818" cy="47912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z="12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of Event</a:t>
            </a:r>
          </a:p>
          <a:p>
            <a:r>
              <a:rPr lang="en-US" sz="12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C03763D-F865-8D47-93BC-9FD4AAC96B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562" y="4612553"/>
            <a:ext cx="2663825" cy="24055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algn="ctr"/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 JULY 2021 | 45 Minutes</a:t>
            </a:r>
          </a:p>
        </p:txBody>
      </p:sp>
    </p:spTree>
    <p:extLst>
      <p:ext uri="{BB962C8B-B14F-4D97-AF65-F5344CB8AC3E}">
        <p14:creationId xmlns:p14="http://schemas.microsoft.com/office/powerpoint/2010/main" val="210169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err="1"/>
              <a:t>Chapter</a:t>
            </a:r>
            <a:r>
              <a:rPr lang="fr-CH"/>
              <a:t> </a:t>
            </a:r>
          </a:p>
          <a:p>
            <a:pPr lvl="0"/>
            <a:r>
              <a:rPr lang="en-LU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12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0A6400B-D0DD-3D48-A048-5617CCCC364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" y="6653666"/>
            <a:ext cx="12192000" cy="2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0" r:id="rId3"/>
    <p:sldLayoutId id="2147483655" r:id="rId4"/>
    <p:sldLayoutId id="2147483649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rregeurope.eu/help/ask-us-a-question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regeurope.eu/apply-for-the-cal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regeurope.eu/news-and-events/events/designing-project-methodology-webinar" TargetMode="External"/><Relationship Id="rId2" Type="http://schemas.openxmlformats.org/officeDocument/2006/relationships/hyperlink" Target="https://www.interregeurope.eu/news-and-events/events/building-a-successful-partnership-webinar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interregeurope.eu/news-and-events/events/project-communication-webinar" TargetMode="External"/><Relationship Id="rId4" Type="http://schemas.openxmlformats.org/officeDocument/2006/relationships/hyperlink" Target="https://www.interregeurope.eu/news-and-events/events/management-and-finances-webinar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7B898AE7-FC76-2F49-9DCB-FF48430211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6489" y="5990555"/>
            <a:ext cx="3263900" cy="2032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AE1E5D8-F077-9344-BD47-DC5174EAC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855" y="2208010"/>
            <a:ext cx="9144000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800" b="1">
                <a:latin typeface="Open Sans"/>
                <a:ea typeface="Open Sans"/>
                <a:cs typeface="Open Sans"/>
              </a:rPr>
              <a:t>Q&amp;A session</a:t>
            </a:r>
          </a:p>
          <a:p>
            <a:pPr algn="l"/>
            <a:r>
              <a:rPr lang="en-US" sz="4800">
                <a:solidFill>
                  <a:srgbClr val="8C8B82"/>
                </a:solidFill>
                <a:latin typeface="Open Sans"/>
                <a:ea typeface="Open Sans"/>
                <a:cs typeface="Open Sans"/>
              </a:rPr>
              <a:t>on the third call</a:t>
            </a:r>
            <a:endParaRPr lang="en-US" sz="4800">
              <a:latin typeface="Open Sans"/>
              <a:ea typeface="Open Sans"/>
              <a:cs typeface="Open 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7CAE7C-5563-3C4C-8865-248A2E528BF9}"/>
              </a:ext>
            </a:extLst>
          </p:cNvPr>
          <p:cNvSpPr txBox="1"/>
          <p:nvPr/>
        </p:nvSpPr>
        <p:spPr>
          <a:xfrm>
            <a:off x="957781" y="5097644"/>
            <a:ext cx="2438390" cy="276999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5 APR 2024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091667D-856F-4048-B00C-14DFCE0A6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977" y="649434"/>
            <a:ext cx="5991901" cy="1308576"/>
          </a:xfrm>
          <a:prstGeom prst="rect">
            <a:avLst/>
          </a:prstGeom>
        </p:spPr>
      </p:pic>
      <p:pic>
        <p:nvPicPr>
          <p:cNvPr id="3" name="Picture 2" descr="A map of europe with colorful hexagons">
            <a:extLst>
              <a:ext uri="{FF2B5EF4-FFF2-40B4-BE49-F238E27FC236}">
                <a16:creationId xmlns:a16="http://schemas.microsoft.com/office/drawing/2014/main" id="{B76FD72B-2CA3-9250-6805-1890CB9676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0500" y="125557"/>
            <a:ext cx="5535782" cy="582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8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A74B10-EED9-40D0-A063-4897CF36C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61361"/>
            <a:ext cx="10515600" cy="84623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b="0">
                <a:ea typeface="Open Sans" panose="020B0606030504020204" pitchFamily="34" charset="0"/>
                <a:cs typeface="Open Sans" panose="020B0606030504020204" pitchFamily="34" charset="0"/>
              </a:rPr>
              <a:t>Average project budget (1</a:t>
            </a:r>
            <a:r>
              <a:rPr lang="en-GB" sz="4000" b="0" baseline="30000"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GB" sz="4000" b="0">
                <a:ea typeface="Open Sans" panose="020B0606030504020204" pitchFamily="34" charset="0"/>
                <a:cs typeface="Open Sans" panose="020B0606030504020204" pitchFamily="34" charset="0"/>
              </a:rPr>
              <a:t> &amp; 2</a:t>
            </a:r>
            <a:r>
              <a:rPr lang="en-GB" sz="4000" b="0" baseline="30000">
                <a:ea typeface="Open Sans" panose="020B0606030504020204" pitchFamily="34" charset="0"/>
                <a:cs typeface="Open Sans" panose="020B0606030504020204" pitchFamily="34" charset="0"/>
              </a:rPr>
              <a:t>nd</a:t>
            </a:r>
            <a:r>
              <a:rPr lang="en-GB" sz="4000" b="0">
                <a:ea typeface="Open Sans" panose="020B0606030504020204" pitchFamily="34" charset="0"/>
                <a:cs typeface="Open Sans" panose="020B0606030504020204" pitchFamily="34" charset="0"/>
              </a:rPr>
              <a:t> call): MEUR 1,4 (Interreg funds)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b="0">
                <a:ea typeface="Open Sans" panose="020B0606030504020204" pitchFamily="34" charset="0"/>
                <a:cs typeface="Open Sans" panose="020B0606030504020204" pitchFamily="34" charset="0"/>
              </a:rPr>
              <a:t>Recommendation: 1 – 2 MEUR (Interreg funds)</a:t>
            </a:r>
            <a:endParaRPr lang="en-US" sz="4000" b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31AC2-E62C-4D3C-808A-47E74D7B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rgbClr val="95948B"/>
                </a:solidFill>
              </a:rPr>
              <a:t>The third call </a:t>
            </a:r>
            <a:r>
              <a:rPr lang="en-US" b="0">
                <a:solidFill>
                  <a:srgbClr val="8C8B82"/>
                </a:solidFill>
              </a:rPr>
              <a:t>| </a:t>
            </a:r>
            <a:r>
              <a:rPr lang="en-US"/>
              <a:t>Financial features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74138B9-2635-4B73-962E-E4A8F6DAB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669294"/>
              </p:ext>
            </p:extLst>
          </p:nvPr>
        </p:nvGraphicFramePr>
        <p:xfrm>
          <a:off x="838200" y="1527266"/>
          <a:ext cx="10227365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3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3769">
                  <a:extLst>
                    <a:ext uri="{9D8B030D-6E8A-4147-A177-3AD203B41FA5}">
                      <a16:colId xmlns:a16="http://schemas.microsoft.com/office/drawing/2014/main" val="2106258018"/>
                    </a:ext>
                  </a:extLst>
                </a:gridCol>
              </a:tblGrid>
              <a:tr h="372368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Cost categories</a:t>
                      </a:r>
                      <a:endParaRPr lang="en-US" sz="24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Reimbursement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155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20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Preparation costs</a:t>
                      </a:r>
                      <a:endParaRPr lang="en-GB" sz="2000" b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Lump sum €17,500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114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Staff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Fixed % of the real gross employment cost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7182345"/>
                  </a:ext>
                </a:extLst>
              </a:tr>
              <a:tr h="3611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20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Office &amp; administration</a:t>
                      </a:r>
                      <a:endParaRPr lang="en-GB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Flat rate of 15% of staff costs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0683941"/>
                  </a:ext>
                </a:extLst>
              </a:tr>
              <a:tr h="52131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Travel &amp; accommodation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0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Flat rate of 15% of staff costs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(real cost reporting only in specific justified cases)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3622060"/>
                  </a:ext>
                </a:extLst>
              </a:tr>
              <a:tr h="36115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External Expertise and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188091"/>
                  </a:ext>
                </a:extLst>
              </a:tr>
              <a:tr h="36432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Equipment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674113"/>
                  </a:ext>
                </a:extLst>
              </a:tr>
              <a:tr h="36115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Infrastructure and Works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noProof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 pilots only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9152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49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DB7B99-3350-4B56-BBBB-05AE7FB42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FAQ</a:t>
            </a:r>
            <a:r>
              <a:rPr lang="en-US" b="0"/>
              <a:t> section of the website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0" u="sng">
                <a:solidFill>
                  <a:schemeClr val="bg1"/>
                </a:solidFill>
                <a:highlight>
                  <a:srgbClr val="000000"/>
                </a:highlight>
              </a:rPr>
              <a:t>https://www.interregeurope.eu/help-centre/apply-for-funding</a:t>
            </a:r>
            <a:r>
              <a:rPr lang="en-US" b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/>
              <a:t>Ask a question </a:t>
            </a:r>
            <a:r>
              <a:rPr lang="en-US" b="0"/>
              <a:t>form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0">
                <a:solidFill>
                  <a:schemeClr val="bg1"/>
                </a:solidFill>
                <a:highlight>
                  <a:srgbClr val="000000"/>
                </a:highlight>
                <a:hlinkClick r:id="rId2"/>
              </a:rPr>
              <a:t>https://www.interregeurope.eu/help/ask-us-a-question</a:t>
            </a:r>
            <a:endParaRPr lang="en-US" b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D789CF-6FDF-444F-828B-E79D95CA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rgbClr val="95948B"/>
                </a:solidFill>
              </a:rPr>
              <a:t>The third call </a:t>
            </a:r>
            <a:r>
              <a:rPr lang="en-US" b="0">
                <a:solidFill>
                  <a:srgbClr val="8C8B82"/>
                </a:solidFill>
              </a:rPr>
              <a:t>| </a:t>
            </a:r>
            <a:r>
              <a:rPr lang="en-US"/>
              <a:t>additional questions</a:t>
            </a:r>
          </a:p>
        </p:txBody>
      </p:sp>
    </p:spTree>
    <p:extLst>
      <p:ext uri="{BB962C8B-B14F-4D97-AF65-F5344CB8AC3E}">
        <p14:creationId xmlns:p14="http://schemas.microsoft.com/office/powerpoint/2010/main" val="3222638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B1ACBC-D11F-EFBA-8060-9500656FC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517"/>
            <a:ext cx="12213057" cy="4613257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36BA1C-FE32-F108-FE8D-57A6723BFA3B}"/>
              </a:ext>
            </a:extLst>
          </p:cNvPr>
          <p:cNvSpPr txBox="1"/>
          <p:nvPr/>
        </p:nvSpPr>
        <p:spPr>
          <a:xfrm>
            <a:off x="1884361" y="6018581"/>
            <a:ext cx="8423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https://www.interregeurope.eu/apply-for-the-call</a:t>
            </a:r>
            <a:r>
              <a:rPr lang="en-US" sz="2800">
                <a:solidFill>
                  <a:schemeClr val="bg1"/>
                </a:solidFill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5076D7-52B1-D071-01BF-297596020333}"/>
              </a:ext>
            </a:extLst>
          </p:cNvPr>
          <p:cNvSpPr/>
          <p:nvPr/>
        </p:nvSpPr>
        <p:spPr>
          <a:xfrm>
            <a:off x="9821577" y="2398597"/>
            <a:ext cx="1532223" cy="342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B6AC80-E4FC-B85E-381C-7E582AACDDFE}"/>
              </a:ext>
            </a:extLst>
          </p:cNvPr>
          <p:cNvGrpSpPr/>
          <p:nvPr/>
        </p:nvGrpSpPr>
        <p:grpSpPr>
          <a:xfrm>
            <a:off x="5857279" y="3836710"/>
            <a:ext cx="5961648" cy="1944633"/>
            <a:chOff x="5857279" y="3790662"/>
            <a:chExt cx="5961648" cy="194463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66C634C-EF63-868C-11C3-9B2A5A24F0CD}"/>
                </a:ext>
              </a:extLst>
            </p:cNvPr>
            <p:cNvGrpSpPr/>
            <p:nvPr/>
          </p:nvGrpSpPr>
          <p:grpSpPr>
            <a:xfrm>
              <a:off x="5857279" y="3790662"/>
              <a:ext cx="5961648" cy="1744579"/>
              <a:chOff x="5847347" y="4191437"/>
              <a:chExt cx="5961648" cy="1744579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7F7C934-0C96-6830-76E0-B0E5A36EEE5E}"/>
                  </a:ext>
                </a:extLst>
              </p:cNvPr>
              <p:cNvSpPr/>
              <p:nvPr/>
            </p:nvSpPr>
            <p:spPr>
              <a:xfrm>
                <a:off x="5847347" y="4191437"/>
                <a:ext cx="5961648" cy="1744579"/>
              </a:xfrm>
              <a:prstGeom prst="roundRect">
                <a:avLst>
                  <a:gd name="adj" fmla="val 11388"/>
                </a:avLst>
              </a:prstGeom>
              <a:noFill/>
              <a:ln w="38100">
                <a:solidFill>
                  <a:schemeClr val="accent4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091E77-2F15-22FF-CE10-ECDFCE42C126}"/>
                  </a:ext>
                </a:extLst>
              </p:cNvPr>
              <p:cNvSpPr/>
              <p:nvPr/>
            </p:nvSpPr>
            <p:spPr>
              <a:xfrm>
                <a:off x="9821577" y="4433853"/>
                <a:ext cx="1532223" cy="3420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27A020-3E68-388E-6836-40402261B9A0}"/>
                </a:ext>
              </a:extLst>
            </p:cNvPr>
            <p:cNvSpPr txBox="1"/>
            <p:nvPr/>
          </p:nvSpPr>
          <p:spPr>
            <a:xfrm>
              <a:off x="7983621" y="5396741"/>
              <a:ext cx="207803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Open now!</a:t>
              </a:r>
            </a:p>
          </p:txBody>
        </p:sp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046CD9D3-0854-3433-98F7-D8C1B6D6E5A0}"/>
              </a:ext>
            </a:extLst>
          </p:cNvPr>
          <p:cNvSpPr txBox="1">
            <a:spLocks/>
          </p:cNvSpPr>
          <p:nvPr/>
        </p:nvSpPr>
        <p:spPr>
          <a:xfrm>
            <a:off x="671052" y="2111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en-US" b="0">
                <a:solidFill>
                  <a:srgbClr val="95948B"/>
                </a:solidFill>
              </a:rPr>
              <a:t>The third call </a:t>
            </a:r>
            <a:r>
              <a:rPr lang="en-US" b="0">
                <a:solidFill>
                  <a:srgbClr val="8C8B82"/>
                </a:solidFill>
              </a:rPr>
              <a:t>| </a:t>
            </a:r>
            <a:r>
              <a:rPr lang="en-US"/>
              <a:t>overview assistance</a:t>
            </a:r>
          </a:p>
        </p:txBody>
      </p:sp>
    </p:spTree>
    <p:extLst>
      <p:ext uri="{BB962C8B-B14F-4D97-AF65-F5344CB8AC3E}">
        <p14:creationId xmlns:p14="http://schemas.microsoft.com/office/powerpoint/2010/main" val="264505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DB7B99-3350-4B56-BBBB-05AE7FB42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541" y="1700520"/>
            <a:ext cx="11225982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/>
              <a:t>Q&amp;A online sessions</a:t>
            </a:r>
          </a:p>
          <a:p>
            <a:pPr marL="0" indent="0">
              <a:spcBef>
                <a:spcPts val="600"/>
              </a:spcBef>
              <a:buNone/>
            </a:pPr>
            <a:endParaRPr lang="en-US"/>
          </a:p>
          <a:p>
            <a:pPr lvl="1">
              <a:spcBef>
                <a:spcPts val="600"/>
              </a:spcBef>
            </a:pPr>
            <a:r>
              <a:rPr lang="en-US" sz="2800"/>
              <a:t>Ask questions at registration (or during the session) </a:t>
            </a:r>
          </a:p>
          <a:p>
            <a:pPr lvl="1">
              <a:spcBef>
                <a:spcPts val="600"/>
              </a:spcBef>
            </a:pPr>
            <a:r>
              <a:rPr lang="en-US" sz="2800"/>
              <a:t>JS replies during the session</a:t>
            </a:r>
          </a:p>
          <a:p>
            <a:pPr lvl="1">
              <a:spcBef>
                <a:spcPts val="600"/>
              </a:spcBef>
            </a:pPr>
            <a:r>
              <a:rPr lang="en-US" sz="2800"/>
              <a:t>3 upcoming sessions: </a:t>
            </a:r>
            <a:r>
              <a:rPr lang="en-US" sz="2800" b="1"/>
              <a:t>26 April, 17 May and 31 May</a:t>
            </a:r>
          </a:p>
          <a:p>
            <a:pPr lvl="1">
              <a:spcBef>
                <a:spcPts val="600"/>
              </a:spcBef>
            </a:pPr>
            <a:r>
              <a:rPr lang="en-US" sz="2800"/>
              <a:t>Registration open on programme website (remember to login)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2800"/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800" u="sng">
                <a:solidFill>
                  <a:schemeClr val="bg1"/>
                </a:solidFill>
                <a:highlight>
                  <a:srgbClr val="000000"/>
                </a:highlight>
              </a:rPr>
              <a:t>https://www.interregeurope.eu/apply-for-the-call#anchor-call-related-events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0F8C26-7002-DDAF-79CC-B0C9B6F0B1A4}"/>
              </a:ext>
            </a:extLst>
          </p:cNvPr>
          <p:cNvSpPr txBox="1">
            <a:spLocks/>
          </p:cNvSpPr>
          <p:nvPr/>
        </p:nvSpPr>
        <p:spPr>
          <a:xfrm>
            <a:off x="671052" y="2111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en-US" b="0">
                <a:solidFill>
                  <a:srgbClr val="95948B"/>
                </a:solidFill>
              </a:rPr>
              <a:t>The third call </a:t>
            </a:r>
            <a:r>
              <a:rPr lang="en-US" b="0">
                <a:solidFill>
                  <a:srgbClr val="8C8B82"/>
                </a:solidFill>
              </a:rPr>
              <a:t>| </a:t>
            </a:r>
            <a:r>
              <a:rPr lang="en-US"/>
              <a:t>assistance events</a:t>
            </a:r>
          </a:p>
        </p:txBody>
      </p:sp>
    </p:spTree>
    <p:extLst>
      <p:ext uri="{BB962C8B-B14F-4D97-AF65-F5344CB8AC3E}">
        <p14:creationId xmlns:p14="http://schemas.microsoft.com/office/powerpoint/2010/main" val="2825951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DB7B99-3350-4B56-BBBB-05AE7FB42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02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Lead applicant webinars week</a:t>
            </a:r>
          </a:p>
          <a:p>
            <a:pPr marL="0" indent="0">
              <a:buNone/>
            </a:pPr>
            <a:endParaRPr lang="en-US"/>
          </a:p>
          <a:p>
            <a:pPr lvl="1"/>
            <a:r>
              <a:rPr lang="en-US"/>
              <a:t>A series of 4 webinars between </a:t>
            </a:r>
            <a:r>
              <a:rPr lang="en-US" b="1"/>
              <a:t>15 and 18 April 2024, at 10:00 </a:t>
            </a:r>
          </a:p>
          <a:p>
            <a:pPr lvl="1"/>
            <a:r>
              <a:rPr lang="en-US"/>
              <a:t>Tutorial videos combined with live Q&amp;As</a:t>
            </a:r>
          </a:p>
          <a:p>
            <a:pPr lvl="1"/>
            <a:r>
              <a:rPr lang="en-US"/>
              <a:t>Registration open from programme website </a:t>
            </a:r>
            <a:r>
              <a:rPr lang="en-US" b="0"/>
              <a:t>(remember to log in)</a:t>
            </a:r>
            <a:endParaRPr lang="en-US"/>
          </a:p>
          <a:p>
            <a:pPr lvl="1"/>
            <a:endParaRPr lang="en-US"/>
          </a:p>
          <a:p>
            <a:pPr marL="457200" lvl="1" indent="0">
              <a:buNone/>
            </a:pPr>
            <a:r>
              <a:rPr lang="en-US"/>
              <a:t>	15 APR	</a:t>
            </a:r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Building a successful partnership</a:t>
            </a:r>
            <a:endParaRPr lang="en-US"/>
          </a:p>
          <a:p>
            <a:pPr marL="457200" lvl="1" indent="0">
              <a:buNone/>
            </a:pPr>
            <a:r>
              <a:rPr lang="en-US"/>
              <a:t>	16 APR	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Designing project methodology</a:t>
            </a:r>
            <a:endParaRPr lang="en-US"/>
          </a:p>
          <a:p>
            <a:pPr marL="457200" lvl="1" indent="0">
              <a:buNone/>
            </a:pPr>
            <a:r>
              <a:rPr lang="en-US"/>
              <a:t>	17 APR	</a:t>
            </a:r>
            <a:r>
              <a:rPr lang="en-US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Management, budget and finances</a:t>
            </a:r>
            <a:endParaRPr lang="en-US"/>
          </a:p>
          <a:p>
            <a:pPr marL="457200" lvl="1" indent="0">
              <a:buNone/>
            </a:pPr>
            <a:r>
              <a:rPr lang="en-US"/>
              <a:t>	18 APR	</a:t>
            </a:r>
            <a:r>
              <a:rPr lang="en-US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communication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D789CF-6FDF-444F-828B-E79D95CAC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78" y="286466"/>
            <a:ext cx="10515600" cy="1325563"/>
          </a:xfrm>
        </p:spPr>
        <p:txBody>
          <a:bodyPr/>
          <a:lstStyle/>
          <a:p>
            <a:r>
              <a:rPr lang="en-US" b="0">
                <a:solidFill>
                  <a:srgbClr val="95948B"/>
                </a:solidFill>
              </a:rPr>
              <a:t>The third call </a:t>
            </a:r>
            <a:r>
              <a:rPr lang="en-US" b="0">
                <a:solidFill>
                  <a:srgbClr val="8C8B82"/>
                </a:solidFill>
              </a:rPr>
              <a:t>|</a:t>
            </a:r>
            <a:r>
              <a:rPr lang="en-US" b="0">
                <a:solidFill>
                  <a:srgbClr val="95948B"/>
                </a:solidFill>
              </a:rPr>
              <a:t> </a:t>
            </a:r>
            <a:r>
              <a:rPr lang="en-US"/>
              <a:t>assistance events</a:t>
            </a:r>
          </a:p>
        </p:txBody>
      </p:sp>
    </p:spTree>
    <p:extLst>
      <p:ext uri="{BB962C8B-B14F-4D97-AF65-F5344CB8AC3E}">
        <p14:creationId xmlns:p14="http://schemas.microsoft.com/office/powerpoint/2010/main" val="1496241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DB7B99-3350-4B56-BBBB-05AE7FB42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02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Country information days</a:t>
            </a:r>
          </a:p>
          <a:p>
            <a:pPr marL="0" indent="0">
              <a:buNone/>
            </a:pPr>
            <a:endParaRPr lang="en-US"/>
          </a:p>
          <a:p>
            <a:pPr lvl="1"/>
            <a:r>
              <a:rPr lang="en-US"/>
              <a:t>Info days about the call and the programme in specific countries</a:t>
            </a:r>
          </a:p>
          <a:p>
            <a:pPr lvl="1"/>
            <a:r>
              <a:rPr lang="en-US" err="1"/>
              <a:t>Organised</a:t>
            </a:r>
            <a:r>
              <a:rPr lang="en-US"/>
              <a:t> by points of contacts</a:t>
            </a:r>
          </a:p>
          <a:p>
            <a:pPr lvl="1"/>
            <a:r>
              <a:rPr lang="en-US"/>
              <a:t>National or regional events</a:t>
            </a:r>
          </a:p>
          <a:p>
            <a:pPr lvl="1"/>
            <a:endParaRPr lang="en-US"/>
          </a:p>
          <a:p>
            <a:pPr marL="457200" lvl="1" indent="0">
              <a:buNone/>
            </a:pPr>
            <a:r>
              <a:rPr lang="en-US" u="sng">
                <a:solidFill>
                  <a:schemeClr val="bg1"/>
                </a:solidFill>
                <a:highlight>
                  <a:srgbClr val="000000"/>
                </a:highlight>
              </a:rPr>
              <a:t>https://www.interregeurope.eu/news-and-events/news/info-days-2024-in-your-country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D789CF-6FDF-444F-828B-E79D95CAC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78" y="286466"/>
            <a:ext cx="10515600" cy="1325563"/>
          </a:xfrm>
        </p:spPr>
        <p:txBody>
          <a:bodyPr/>
          <a:lstStyle/>
          <a:p>
            <a:r>
              <a:rPr lang="en-US" b="0">
                <a:solidFill>
                  <a:srgbClr val="95948B"/>
                </a:solidFill>
              </a:rPr>
              <a:t>The third call </a:t>
            </a:r>
            <a:r>
              <a:rPr lang="en-US" b="0">
                <a:solidFill>
                  <a:srgbClr val="8C8B82"/>
                </a:solidFill>
              </a:rPr>
              <a:t>|</a:t>
            </a:r>
            <a:r>
              <a:rPr lang="en-US" b="0">
                <a:solidFill>
                  <a:srgbClr val="95948B"/>
                </a:solidFill>
              </a:rPr>
              <a:t> </a:t>
            </a:r>
            <a:r>
              <a:rPr lang="en-US"/>
              <a:t>assistance events</a:t>
            </a:r>
          </a:p>
        </p:txBody>
      </p:sp>
    </p:spTree>
    <p:extLst>
      <p:ext uri="{BB962C8B-B14F-4D97-AF65-F5344CB8AC3E}">
        <p14:creationId xmlns:p14="http://schemas.microsoft.com/office/powerpoint/2010/main" val="160644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BEF00A4-3153-0A48-85C3-BDB5EDB1B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71" y="2807060"/>
            <a:ext cx="5383651" cy="1071072"/>
          </a:xfrm>
        </p:spPr>
        <p:txBody>
          <a:bodyPr>
            <a:noAutofit/>
          </a:bodyPr>
          <a:lstStyle/>
          <a:p>
            <a:pPr algn="l"/>
            <a:r>
              <a:rPr lang="en-US" sz="7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2A00B84-23DD-9249-A9FA-CB26CD020F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5152" y="3967461"/>
            <a:ext cx="3263900" cy="203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88A5E43-A7A4-814A-9603-074861BEF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977" y="649434"/>
            <a:ext cx="5991901" cy="1308576"/>
          </a:xfrm>
          <a:prstGeom prst="rect">
            <a:avLst/>
          </a:prstGeom>
        </p:spPr>
      </p:pic>
      <p:pic>
        <p:nvPicPr>
          <p:cNvPr id="3" name="Picture 2" descr="A map of europe with colorful hexagons&#10;&#10;Description automatically generated">
            <a:extLst>
              <a:ext uri="{FF2B5EF4-FFF2-40B4-BE49-F238E27FC236}">
                <a16:creationId xmlns:a16="http://schemas.microsoft.com/office/drawing/2014/main" id="{F7DDFC57-DE0A-68DC-5EFB-436642A3B8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9734" y="-45700"/>
            <a:ext cx="6609270" cy="69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8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8" y="758365"/>
            <a:ext cx="5561082" cy="631194"/>
          </a:xfrm>
        </p:spPr>
        <p:txBody>
          <a:bodyPr>
            <a:noAutofit/>
          </a:bodyPr>
          <a:lstStyle/>
          <a:p>
            <a:pPr algn="l"/>
            <a:r>
              <a:rPr lang="en-US" sz="3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Outline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56C90E-0AE5-2D4A-9D1A-6ED70B0E74A8}"/>
              </a:ext>
            </a:extLst>
          </p:cNvPr>
          <p:cNvSpPr txBox="1"/>
          <p:nvPr/>
        </p:nvSpPr>
        <p:spPr>
          <a:xfrm>
            <a:off x="1050911" y="1620060"/>
            <a:ext cx="6559257" cy="255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 call </a:t>
            </a:r>
            <a:r>
              <a:rPr lang="en-GB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features</a:t>
            </a:r>
            <a:endParaRPr lang="en-GB" sz="28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</a:t>
            </a:r>
            <a:r>
              <a:rPr lang="en-GB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</a:t>
            </a:r>
            <a:r>
              <a:rPr lang="en-GB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answers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Assistance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24AE008-B3F1-6B4D-8744-8B4C922FB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125" y="4957645"/>
            <a:ext cx="4204319" cy="9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2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2AE1E5D8-F077-9344-BD47-DC5174EAC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6142" y="2601119"/>
            <a:ext cx="9144000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800" b="1">
                <a:latin typeface="Open Sans"/>
                <a:ea typeface="Open Sans"/>
                <a:cs typeface="Open Sans"/>
              </a:rPr>
              <a:t>Third call</a:t>
            </a:r>
          </a:p>
          <a:p>
            <a:pPr algn="l"/>
            <a:r>
              <a:rPr lang="en-US" sz="4800">
                <a:solidFill>
                  <a:srgbClr val="95948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key features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091667D-856F-4048-B00C-14DFCE0A6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977" y="649434"/>
            <a:ext cx="5991901" cy="1308576"/>
          </a:xfrm>
          <a:prstGeom prst="rect">
            <a:avLst/>
          </a:prstGeom>
        </p:spPr>
      </p:pic>
      <p:pic>
        <p:nvPicPr>
          <p:cNvPr id="2" name="Picture 1" descr="A map of europe with colorful hexagons&#10;&#10;Description automatically generated">
            <a:extLst>
              <a:ext uri="{FF2B5EF4-FFF2-40B4-BE49-F238E27FC236}">
                <a16:creationId xmlns:a16="http://schemas.microsoft.com/office/drawing/2014/main" id="{6780E9BC-E6E3-482C-3BED-355CB2E14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035" y="394540"/>
            <a:ext cx="5211740" cy="5478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7F38A1-6D66-DCAE-9B59-B0A76124FB14}"/>
              </a:ext>
            </a:extLst>
          </p:cNvPr>
          <p:cNvSpPr txBox="1"/>
          <p:nvPr/>
        </p:nvSpPr>
        <p:spPr>
          <a:xfrm>
            <a:off x="1096142" y="5110802"/>
            <a:ext cx="2438390" cy="276999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5 APR 2024</a:t>
            </a:r>
          </a:p>
        </p:txBody>
      </p:sp>
    </p:spTree>
    <p:extLst>
      <p:ext uri="{BB962C8B-B14F-4D97-AF65-F5344CB8AC3E}">
        <p14:creationId xmlns:p14="http://schemas.microsoft.com/office/powerpoint/2010/main" val="388566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2D6A2D-B354-45CE-9AF8-D8C70BA80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25" y="296299"/>
            <a:ext cx="10515600" cy="1325563"/>
          </a:xfrm>
        </p:spPr>
        <p:txBody>
          <a:bodyPr/>
          <a:lstStyle/>
          <a:p>
            <a:r>
              <a:rPr lang="en-US" b="0">
                <a:solidFill>
                  <a:srgbClr val="8C8B82"/>
                </a:solidFill>
              </a:rPr>
              <a:t>The third call | </a:t>
            </a:r>
            <a:r>
              <a:rPr lang="en-US"/>
              <a:t>unique opportunity for you</a:t>
            </a:r>
          </a:p>
        </p:txBody>
      </p:sp>
      <p:pic>
        <p:nvPicPr>
          <p:cNvPr id="6" name="Picture 5" descr="A map of europe with colorful hexagons&#10;&#10;Description automatically generated">
            <a:extLst>
              <a:ext uri="{FF2B5EF4-FFF2-40B4-BE49-F238E27FC236}">
                <a16:creationId xmlns:a16="http://schemas.microsoft.com/office/drawing/2014/main" id="{9D2A70E6-ECF7-1F79-8B92-FAAD82223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747" y="1621862"/>
            <a:ext cx="4274253" cy="44932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10B034-4B1D-E6F7-167E-C4FDB513B33B}"/>
              </a:ext>
            </a:extLst>
          </p:cNvPr>
          <p:cNvSpPr txBox="1">
            <a:spLocks/>
          </p:cNvSpPr>
          <p:nvPr/>
        </p:nvSpPr>
        <p:spPr>
          <a:xfrm>
            <a:off x="544725" y="1803438"/>
            <a:ext cx="8520617" cy="4164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ts val="37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200"/>
              <a:t>New feature: programme </a:t>
            </a:r>
            <a:r>
              <a:rPr lang="en-GB" sz="3200" b="1"/>
              <a:t>enlargement</a:t>
            </a:r>
            <a:r>
              <a:rPr lang="en-GB" sz="3200"/>
              <a:t> First time 36 countries are eligible!</a:t>
            </a:r>
          </a:p>
          <a:p>
            <a:pPr marL="457200" indent="-457200" algn="l">
              <a:lnSpc>
                <a:spcPts val="37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200"/>
          </a:p>
          <a:p>
            <a:pPr marL="457200" indent="-457200" algn="l">
              <a:lnSpc>
                <a:spcPts val="37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200"/>
              <a:t>Results of previous calls</a:t>
            </a:r>
          </a:p>
          <a:p>
            <a:pPr marL="914400" lvl="1" indent="-457200" algn="l"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800"/>
              <a:t>150 approved projects out of 280 applications (success rate of 54%)</a:t>
            </a:r>
          </a:p>
          <a:p>
            <a:pPr marL="914400" lvl="1" indent="-457200" algn="l"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800" b="1"/>
              <a:t>60% of funding already committed!</a:t>
            </a:r>
          </a:p>
          <a:p>
            <a:pPr>
              <a:lnSpc>
                <a:spcPts val="3700"/>
              </a:lnSpc>
              <a:spcBef>
                <a:spcPts val="0"/>
              </a:spcBef>
            </a:pP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79495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D81A99-A9DC-448A-95DF-4483F5DA6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>
                <a:solidFill>
                  <a:schemeClr val="bg1"/>
                </a:solidFill>
                <a:highlight>
                  <a:srgbClr val="000000"/>
                </a:highlight>
                <a:latin typeface="Open Sans"/>
                <a:ea typeface="Open Sans"/>
                <a:cs typeface="Open Sans"/>
              </a:rPr>
              <a:t>11 weeks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0">
                <a:latin typeface="Open Sans"/>
                <a:ea typeface="Open Sans"/>
                <a:cs typeface="Open Sans"/>
              </a:rPr>
              <a:t>Opening:	</a:t>
            </a:r>
            <a:r>
              <a:rPr lang="en-US">
                <a:latin typeface="Open Sans"/>
                <a:ea typeface="Open Sans"/>
                <a:cs typeface="Open Sans"/>
              </a:rPr>
              <a:t>20 March 2024 </a:t>
            </a:r>
            <a:r>
              <a:rPr lang="en-US" b="0">
                <a:latin typeface="Open Sans"/>
                <a:ea typeface="Open Sans"/>
                <a:cs typeface="Open Sans"/>
              </a:rPr>
              <a:t>(portal available)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0">
                <a:latin typeface="Open Sans"/>
                <a:ea typeface="Open Sans"/>
                <a:cs typeface="Open Sans"/>
              </a:rPr>
              <a:t>Closing: 	</a:t>
            </a:r>
            <a:r>
              <a:rPr lang="en-US">
                <a:latin typeface="Open Sans"/>
                <a:ea typeface="Open Sans"/>
                <a:cs typeface="Open Sans"/>
              </a:rPr>
              <a:t>7 June 2024 at 12:00 </a:t>
            </a:r>
            <a:r>
              <a:rPr lang="en-US" b="0">
                <a:latin typeface="Open Sans"/>
                <a:ea typeface="Open Sans"/>
                <a:cs typeface="Open Sans"/>
              </a:rPr>
              <a:t>CEST (Paris time)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0">
                <a:latin typeface="Open Sans"/>
                <a:ea typeface="Open Sans"/>
                <a:cs typeface="Open Sans"/>
              </a:rPr>
              <a:t>Decision: 	</a:t>
            </a:r>
            <a:r>
              <a:rPr lang="en-US">
                <a:latin typeface="Open Sans"/>
                <a:ea typeface="Open Sans"/>
                <a:cs typeface="Open Sans"/>
              </a:rPr>
              <a:t>end of 2024</a:t>
            </a:r>
            <a:endParaRPr lang="en-US" b="0"/>
          </a:p>
          <a:p>
            <a:pPr marL="0" indent="0">
              <a:lnSpc>
                <a:spcPct val="150000"/>
              </a:lnSpc>
              <a:buNone/>
            </a:pPr>
            <a:endParaRPr lang="en-US" b="0"/>
          </a:p>
          <a:p>
            <a:pPr marL="0" indent="0">
              <a:lnSpc>
                <a:spcPct val="150000"/>
              </a:lnSpc>
              <a:buNone/>
            </a:pPr>
            <a:r>
              <a:rPr lang="en-US" sz="2400"/>
              <a:t>Application pack </a:t>
            </a:r>
            <a:r>
              <a:rPr lang="en-US" sz="2400" b="0"/>
              <a:t>available on the programme website: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0" u="sng">
                <a:solidFill>
                  <a:schemeClr val="bg1"/>
                </a:solidFill>
                <a:highlight>
                  <a:srgbClr val="000000"/>
                </a:highlight>
              </a:rPr>
              <a:t>https://www.interregeurope.eu/apply-for-the-call#anchor-third-call-for-projects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2D6A2D-B354-45CE-9AF8-D8C70BA8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rgbClr val="8C8B82"/>
                </a:solidFill>
              </a:rPr>
              <a:t>The third call | </a:t>
            </a:r>
            <a:r>
              <a:rPr lang="en-US"/>
              <a:t>timing</a:t>
            </a:r>
          </a:p>
        </p:txBody>
      </p:sp>
    </p:spTree>
    <p:extLst>
      <p:ext uri="{BB962C8B-B14F-4D97-AF65-F5344CB8AC3E}">
        <p14:creationId xmlns:p14="http://schemas.microsoft.com/office/powerpoint/2010/main" val="78968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CD1EFD-8F02-4399-B041-97F3C75D9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9123"/>
            <a:ext cx="4399841" cy="5838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/>
              <a:t>All topics open</a:t>
            </a:r>
            <a:r>
              <a:rPr lang="en-US" b="0"/>
              <a:t>	</a:t>
            </a:r>
            <a:endParaRPr lang="en-US" b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EDAAC9-9B57-4204-BAA0-D6B2958C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0">
                <a:solidFill>
                  <a:srgbClr val="8C8B82"/>
                </a:solidFill>
              </a:rPr>
              <a:t>The third call</a:t>
            </a:r>
            <a:r>
              <a:rPr lang="en-US" b="0">
                <a:solidFill>
                  <a:srgbClr val="95948B"/>
                </a:solidFill>
              </a:rPr>
              <a:t> | </a:t>
            </a:r>
            <a:r>
              <a:rPr lang="en-US"/>
              <a:t>topics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3F1396B-7DB1-1049-9A6C-DCEEA69E6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565" y="2864613"/>
            <a:ext cx="11156870" cy="11287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AD86DE-3B51-0924-A5A1-0E3668FAAC39}"/>
              </a:ext>
            </a:extLst>
          </p:cNvPr>
          <p:cNvSpPr txBox="1"/>
          <p:nvPr/>
        </p:nvSpPr>
        <p:spPr>
          <a:xfrm>
            <a:off x="517565" y="4272368"/>
            <a:ext cx="1609685" cy="16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en-US" sz="1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&amp; innovation capacities</a:t>
            </a:r>
          </a:p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en-US" sz="110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Digitisation</a:t>
            </a:r>
            <a:endParaRPr lang="en-US" sz="110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en-US" sz="1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SME competitiveness</a:t>
            </a:r>
          </a:p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en-US" sz="1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S3, industry and entrepreneurship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connectivity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9D15B7-EEBB-F4AA-56DB-529848C26F50}"/>
              </a:ext>
            </a:extLst>
          </p:cNvPr>
          <p:cNvSpPr txBox="1"/>
          <p:nvPr/>
        </p:nvSpPr>
        <p:spPr>
          <a:xfrm>
            <a:off x="2478088" y="4272368"/>
            <a:ext cx="1643062" cy="225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en-US" sz="1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 efficiency</a:t>
            </a:r>
          </a:p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en-US" sz="1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Renewable energy</a:t>
            </a:r>
          </a:p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en-US" sz="1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 energy systems</a:t>
            </a:r>
          </a:p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en-US" sz="1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 change</a:t>
            </a:r>
          </a:p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en-US" sz="1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management</a:t>
            </a:r>
          </a:p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en-US" sz="1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Circular economy</a:t>
            </a:r>
          </a:p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en-US" sz="1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Nature &amp; biodiversity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Zero-carbon urban mobility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E70E04-32FA-C68D-6AEF-056DEA5A9857}"/>
              </a:ext>
            </a:extLst>
          </p:cNvPr>
          <p:cNvSpPr txBox="1"/>
          <p:nvPr/>
        </p:nvSpPr>
        <p:spPr>
          <a:xfrm>
            <a:off x="4471988" y="4266929"/>
            <a:ext cx="1516062" cy="519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en-US" sz="1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 TEN-T</a:t>
            </a:r>
          </a:p>
          <a:p>
            <a:pPr>
              <a:spcBef>
                <a:spcPts val="600"/>
              </a:spcBef>
            </a:pPr>
            <a:r>
              <a:rPr lang="en-US" sz="1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 mobility</a:t>
            </a:r>
            <a:endParaRPr lang="en-US" sz="1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EF7021-C9D7-A33D-05E9-3FB67F1FC047}"/>
              </a:ext>
            </a:extLst>
          </p:cNvPr>
          <p:cNvSpPr txBox="1"/>
          <p:nvPr/>
        </p:nvSpPr>
        <p:spPr>
          <a:xfrm>
            <a:off x="6516690" y="4266929"/>
            <a:ext cx="1554162" cy="1902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en-US" sz="1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Employment</a:t>
            </a:r>
          </a:p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en-US" sz="1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</a:t>
            </a:r>
          </a:p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en-US" sz="1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inclusion</a:t>
            </a:r>
          </a:p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en-US" sz="1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Integration of third-country nationals</a:t>
            </a:r>
          </a:p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en-US" sz="1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care</a:t>
            </a:r>
          </a:p>
          <a:p>
            <a:pPr>
              <a:spcBef>
                <a:spcPts val="600"/>
              </a:spcBef>
            </a:pPr>
            <a:r>
              <a:rPr lang="en-US" sz="1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Culture and sustainable tourism</a:t>
            </a:r>
            <a:endParaRPr lang="en-US" sz="1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25FC51-0D6F-D504-EF2C-F2ED4324EF7F}"/>
              </a:ext>
            </a:extLst>
          </p:cNvPr>
          <p:cNvSpPr txBox="1"/>
          <p:nvPr/>
        </p:nvSpPr>
        <p:spPr>
          <a:xfrm>
            <a:off x="8466138" y="4266929"/>
            <a:ext cx="1604962" cy="87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en-US" sz="1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 urban development</a:t>
            </a:r>
          </a:p>
          <a:p>
            <a:pPr>
              <a:spcBef>
                <a:spcPts val="600"/>
              </a:spcBef>
            </a:pPr>
            <a:r>
              <a:rPr lang="en-US" sz="1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 non-urban development</a:t>
            </a:r>
            <a:endParaRPr lang="en-US" sz="1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F3164B-365A-061C-5D3D-A57F6482A1C5}"/>
              </a:ext>
            </a:extLst>
          </p:cNvPr>
          <p:cNvSpPr txBox="1"/>
          <p:nvPr/>
        </p:nvSpPr>
        <p:spPr>
          <a:xfrm>
            <a:off x="10466386" y="4274760"/>
            <a:ext cx="1414464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Non-thematic related to the implementation of regional policies: </a:t>
            </a:r>
          </a:p>
          <a:p>
            <a:pPr>
              <a:spcBef>
                <a:spcPts val="600"/>
              </a:spcBef>
            </a:pPr>
            <a:r>
              <a:rPr lang="en-US" sz="1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e.g., evaluation, monitoring, public procurement, state aid, etc.</a:t>
            </a:r>
            <a:endParaRPr lang="en-US" sz="1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3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7A0571-3BE9-4B00-BDF4-13E859B0A3C1}"/>
              </a:ext>
            </a:extLst>
          </p:cNvPr>
          <p:cNvSpPr txBox="1">
            <a:spLocks/>
          </p:cNvSpPr>
          <p:nvPr/>
        </p:nvSpPr>
        <p:spPr>
          <a:xfrm>
            <a:off x="655983" y="2066165"/>
            <a:ext cx="6309739" cy="16842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DEE2D-42B1-44CC-98E5-4768F6B0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32" y="217598"/>
            <a:ext cx="10515600" cy="1325563"/>
          </a:xfrm>
        </p:spPr>
        <p:txBody>
          <a:bodyPr/>
          <a:lstStyle/>
          <a:p>
            <a:r>
              <a:rPr lang="en-US" b="0">
                <a:solidFill>
                  <a:srgbClr val="95948B"/>
                </a:solidFill>
              </a:rPr>
              <a:t>The third call </a:t>
            </a:r>
            <a:r>
              <a:rPr lang="en-US" b="0">
                <a:solidFill>
                  <a:srgbClr val="8C8B82"/>
                </a:solidFill>
              </a:rPr>
              <a:t>| </a:t>
            </a:r>
            <a:r>
              <a:rPr lang="en-US"/>
              <a:t>geographical coverage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8AB7FF-B438-B36F-C7C2-6E03F9AD3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381" y="1843100"/>
            <a:ext cx="4090940" cy="4208897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A680DB7-83E8-4474-35F0-34EFF906E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359" y="5238818"/>
            <a:ext cx="6127522" cy="1006065"/>
          </a:xfrm>
        </p:spPr>
        <p:txBody>
          <a:bodyPr>
            <a:normAutofit/>
          </a:bodyPr>
          <a:lstStyle/>
          <a:p>
            <a:r>
              <a:rPr lang="en-GB" sz="2400"/>
              <a:t>Four </a:t>
            </a:r>
            <a:r>
              <a:rPr lang="en-GB" sz="2400" b="0"/>
              <a:t>out of five areas</a:t>
            </a:r>
            <a:r>
              <a:rPr lang="en-GB" sz="2400"/>
              <a:t> </a:t>
            </a:r>
            <a:r>
              <a:rPr lang="en-GB" sz="2400" b="0"/>
              <a:t>to be covered</a:t>
            </a:r>
          </a:p>
          <a:p>
            <a:r>
              <a:rPr lang="en-GB" sz="2400" u="none" strike="noStrike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Mix</a:t>
            </a:r>
            <a:r>
              <a:rPr lang="en-GB" sz="2400" b="0" u="none" strike="noStrike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of more and less advanced regions</a:t>
            </a:r>
            <a:endParaRPr lang="en-GB" sz="2400" b="0"/>
          </a:p>
        </p:txBody>
      </p: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F16905BE-F238-6DAE-AEA7-F84F5F20F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74622"/>
              </p:ext>
            </p:extLst>
          </p:nvPr>
        </p:nvGraphicFramePr>
        <p:xfrm>
          <a:off x="791132" y="1739370"/>
          <a:ext cx="7137977" cy="32291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0114">
                  <a:extLst>
                    <a:ext uri="{9D8B030D-6E8A-4147-A177-3AD203B41FA5}">
                      <a16:colId xmlns:a16="http://schemas.microsoft.com/office/drawing/2014/main" val="141290200"/>
                    </a:ext>
                  </a:extLst>
                </a:gridCol>
                <a:gridCol w="5017863">
                  <a:extLst>
                    <a:ext uri="{9D8B030D-6E8A-4147-A177-3AD203B41FA5}">
                      <a16:colId xmlns:a16="http://schemas.microsoft.com/office/drawing/2014/main" val="2939455570"/>
                    </a:ext>
                  </a:extLst>
                </a:gridCol>
              </a:tblGrid>
              <a:tr h="516600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Geographical areas</a:t>
                      </a:r>
                    </a:p>
                  </a:txBody>
                  <a:tcPr marL="105155" marR="105155" marT="52578" marB="5257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Countries covered</a:t>
                      </a:r>
                    </a:p>
                  </a:txBody>
                  <a:tcPr marL="105155" marR="105155" marT="52578" marB="52578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832409"/>
                  </a:ext>
                </a:extLst>
              </a:tr>
              <a:tr h="536055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North</a:t>
                      </a:r>
                    </a:p>
                  </a:txBody>
                  <a:tcPr marL="105155" marR="105155" marT="52578" marB="5257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Denmark, Estonia, Finland, Germany, Latvia, Lithuania, Norway, Sweden</a:t>
                      </a:r>
                    </a:p>
                  </a:txBody>
                  <a:tcPr marL="105155" marR="105155" marT="52578" marB="52578"/>
                </a:tc>
                <a:extLst>
                  <a:ext uri="{0D108BD9-81ED-4DB2-BD59-A6C34878D82A}">
                    <a16:rowId xmlns:a16="http://schemas.microsoft.com/office/drawing/2014/main" val="1814939861"/>
                  </a:ext>
                </a:extLst>
              </a:tr>
              <a:tr h="536055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East</a:t>
                      </a:r>
                    </a:p>
                  </a:txBody>
                  <a:tcPr marL="105155" marR="105155" marT="52578" marB="5257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Austria, Bulgaria, Czech Republic, Hungary, Poland, Romania, Slovakia, Slovenia</a:t>
                      </a:r>
                    </a:p>
                  </a:txBody>
                  <a:tcPr marL="105155" marR="105155" marT="52578" marB="52578"/>
                </a:tc>
                <a:extLst>
                  <a:ext uri="{0D108BD9-81ED-4DB2-BD59-A6C34878D82A}">
                    <a16:rowId xmlns:a16="http://schemas.microsoft.com/office/drawing/2014/main" val="3067173913"/>
                  </a:ext>
                </a:extLst>
              </a:tr>
              <a:tr h="431091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South</a:t>
                      </a:r>
                    </a:p>
                  </a:txBody>
                  <a:tcPr marL="105155" marR="105155" marT="52578" marB="5257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Croatia, Cyprus, Greece, Italy, Malta, Portugal, Spain</a:t>
                      </a:r>
                    </a:p>
                  </a:txBody>
                  <a:tcPr marL="105155" marR="105155" marT="52578" marB="52578"/>
                </a:tc>
                <a:extLst>
                  <a:ext uri="{0D108BD9-81ED-4DB2-BD59-A6C34878D82A}">
                    <a16:rowId xmlns:a16="http://schemas.microsoft.com/office/drawing/2014/main" val="2551827597"/>
                  </a:ext>
                </a:extLst>
              </a:tr>
              <a:tr h="536055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West</a:t>
                      </a:r>
                    </a:p>
                  </a:txBody>
                  <a:tcPr marL="105155" marR="105155" marT="52578" marB="5257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Belgium, France, Ireland, Luxembourg, Netherlands, </a:t>
                      </a:r>
                      <a:r>
                        <a:rPr lang="en-US" sz="14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Switzerland</a:t>
                      </a:r>
                    </a:p>
                  </a:txBody>
                  <a:tcPr marL="105155" marR="105155" marT="52578" marB="52578"/>
                </a:tc>
                <a:extLst>
                  <a:ext uri="{0D108BD9-81ED-4DB2-BD59-A6C34878D82A}">
                    <a16:rowId xmlns:a16="http://schemas.microsoft.com/office/drawing/2014/main" val="736315631"/>
                  </a:ext>
                </a:extLst>
              </a:tr>
              <a:tr h="536055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Candidate countries</a:t>
                      </a:r>
                    </a:p>
                  </a:txBody>
                  <a:tcPr marL="105155" marR="105155" marT="52578" marB="5257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Albania, Bosnia and Herzegovina, Moldova, Montenegro, North Macedonia, Serbia, Ukraine</a:t>
                      </a:r>
                    </a:p>
                  </a:txBody>
                  <a:tcPr marL="105155" marR="105155" marT="52578" marB="52578"/>
                </a:tc>
                <a:extLst>
                  <a:ext uri="{0D108BD9-81ED-4DB2-BD59-A6C34878D82A}">
                    <a16:rowId xmlns:a16="http://schemas.microsoft.com/office/drawing/2014/main" val="468996180"/>
                  </a:ext>
                </a:extLst>
              </a:tr>
            </a:tbl>
          </a:graphicData>
        </a:graphic>
      </p:graphicFrame>
      <p:pic>
        <p:nvPicPr>
          <p:cNvPr id="13" name="Graphic 12">
            <a:extLst>
              <a:ext uri="{FF2B5EF4-FFF2-40B4-BE49-F238E27FC236}">
                <a16:creationId xmlns:a16="http://schemas.microsoft.com/office/drawing/2014/main" id="{EAE2E401-C6D2-3ECA-0B3C-F1B406E13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018525">
            <a:off x="67656" y="4346980"/>
            <a:ext cx="631217" cy="63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4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77BDBA-AD6A-4066-AA40-42FFD8F2B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6383"/>
            <a:ext cx="1124564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0"/>
              <a:t>Strong encouragement to involve partners from:</a:t>
            </a:r>
          </a:p>
          <a:p>
            <a:pPr>
              <a:lnSpc>
                <a:spcPct val="150000"/>
              </a:lnSpc>
            </a:pPr>
            <a:r>
              <a:rPr lang="en-US"/>
              <a:t>Seven candidate countries</a:t>
            </a:r>
          </a:p>
          <a:p>
            <a:pPr>
              <a:lnSpc>
                <a:spcPct val="150000"/>
              </a:lnSpc>
            </a:pPr>
            <a:r>
              <a:rPr lang="en-US"/>
              <a:t>Switzerland</a:t>
            </a:r>
          </a:p>
          <a:p>
            <a:pPr>
              <a:lnSpc>
                <a:spcPct val="150000"/>
              </a:lnSpc>
            </a:pPr>
            <a:r>
              <a:rPr lang="en-US"/>
              <a:t>Regions not yet represented in the first two calls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b="0"/>
          </a:p>
          <a:p>
            <a:pPr marL="0" indent="0">
              <a:lnSpc>
                <a:spcPct val="150000"/>
              </a:lnSpc>
              <a:buNone/>
            </a:pPr>
            <a:r>
              <a:rPr lang="en-US" b="0"/>
              <a:t>Contributes to the </a:t>
            </a:r>
            <a:r>
              <a:rPr lang="en-US"/>
              <a:t>innovative</a:t>
            </a:r>
            <a:r>
              <a:rPr lang="en-US" b="0"/>
              <a:t> character of the proposal</a:t>
            </a:r>
          </a:p>
          <a:p>
            <a:pPr marL="0" indent="0">
              <a:lnSpc>
                <a:spcPct val="150000"/>
              </a:lnSpc>
              <a:buNone/>
            </a:pPr>
            <a:endParaRPr lang="en-US" b="0"/>
          </a:p>
          <a:p>
            <a:pPr marL="0" indent="0">
              <a:lnSpc>
                <a:spcPct val="150000"/>
              </a:lnSpc>
              <a:buNone/>
            </a:pPr>
            <a:endParaRPr lang="en-US" b="0"/>
          </a:p>
          <a:p>
            <a:pPr marL="0" indent="0">
              <a:lnSpc>
                <a:spcPct val="150000"/>
              </a:lnSpc>
              <a:buNone/>
            </a:pPr>
            <a:endParaRPr lang="en-US" b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5F05E4-610D-8508-FD46-5C963789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746"/>
            <a:ext cx="10515600" cy="1325563"/>
          </a:xfrm>
        </p:spPr>
        <p:txBody>
          <a:bodyPr/>
          <a:lstStyle/>
          <a:p>
            <a:r>
              <a:rPr lang="en-US" b="0">
                <a:solidFill>
                  <a:srgbClr val="95948B"/>
                </a:solidFill>
              </a:rPr>
              <a:t>The third call </a:t>
            </a:r>
            <a:r>
              <a:rPr lang="en-US" b="0">
                <a:solidFill>
                  <a:srgbClr val="8C8B82"/>
                </a:solidFill>
              </a:rPr>
              <a:t>| </a:t>
            </a:r>
            <a:r>
              <a:rPr lang="en-US"/>
              <a:t>geographical coverage</a:t>
            </a:r>
          </a:p>
        </p:txBody>
      </p:sp>
    </p:spTree>
    <p:extLst>
      <p:ext uri="{BB962C8B-B14F-4D97-AF65-F5344CB8AC3E}">
        <p14:creationId xmlns:p14="http://schemas.microsoft.com/office/powerpoint/2010/main" val="4061401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18D15D5-B2BE-5EAE-B50D-6311FEFB8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243"/>
            <a:ext cx="11221279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/>
              <a:t>Rationale: </a:t>
            </a:r>
            <a:r>
              <a:rPr lang="en-GB" b="0"/>
              <a:t>facilitate participation from the seven new countries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0"/>
              <a:t>Albania, Bosnia and Herzegovina, Moldova, Montenegro, North Macedonia, Serbia, Ukraine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/>
              <a:t>Main characteristics</a:t>
            </a:r>
            <a:r>
              <a:rPr lang="en-GB" b="0"/>
              <a:t>:</a:t>
            </a:r>
          </a:p>
          <a:p>
            <a:pPr lvl="1">
              <a:lnSpc>
                <a:spcPct val="150000"/>
              </a:lnSpc>
            </a:pPr>
            <a:r>
              <a:rPr lang="en-GB" b="0"/>
              <a:t>Lighte</a:t>
            </a:r>
            <a:r>
              <a:rPr lang="en-GB"/>
              <a:t>r form of involvement: no need to address a policy instrument</a:t>
            </a:r>
          </a:p>
          <a:p>
            <a:pPr lvl="1">
              <a:lnSpc>
                <a:spcPct val="150000"/>
              </a:lnSpc>
            </a:pPr>
            <a:r>
              <a:rPr lang="en-GB" b="0"/>
              <a:t>Aim: to </a:t>
            </a:r>
            <a:r>
              <a:rPr lang="en-GB"/>
              <a:t>discover interregional cooperation and learn from others</a:t>
            </a:r>
          </a:p>
          <a:p>
            <a:pPr lvl="1">
              <a:lnSpc>
                <a:spcPct val="150000"/>
              </a:lnSpc>
            </a:pPr>
            <a:r>
              <a:rPr lang="en-GB"/>
              <a:t>Recommendation: max 2 per project</a:t>
            </a:r>
          </a:p>
          <a:p>
            <a:pPr lvl="1">
              <a:lnSpc>
                <a:spcPct val="150000"/>
              </a:lnSpc>
            </a:pPr>
            <a:endParaRPr lang="en-GB" b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942DBA2-6E05-A6D6-2ED9-DA1C5E4C9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58330">
            <a:off x="10470425" y="631402"/>
            <a:ext cx="923185" cy="9231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FAF0633-E627-04D7-044C-A66B36CCE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746"/>
            <a:ext cx="10515600" cy="1325563"/>
          </a:xfrm>
        </p:spPr>
        <p:txBody>
          <a:bodyPr/>
          <a:lstStyle/>
          <a:p>
            <a:r>
              <a:rPr lang="en-US" b="0">
                <a:solidFill>
                  <a:srgbClr val="95948B"/>
                </a:solidFill>
              </a:rPr>
              <a:t>The third call </a:t>
            </a:r>
            <a:r>
              <a:rPr lang="en-US" b="0">
                <a:solidFill>
                  <a:srgbClr val="8C8B82"/>
                </a:solidFill>
              </a:rPr>
              <a:t>| </a:t>
            </a:r>
            <a:r>
              <a:rPr lang="en-US"/>
              <a:t>discovery partners </a:t>
            </a:r>
          </a:p>
        </p:txBody>
      </p:sp>
    </p:spTree>
    <p:extLst>
      <p:ext uri="{BB962C8B-B14F-4D97-AF65-F5344CB8AC3E}">
        <p14:creationId xmlns:p14="http://schemas.microsoft.com/office/powerpoint/2010/main" val="2556109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SECTION_UUID" val="19b750ac-5804-4c99-aaee-9d7d0e9cbe2c"/>
  <p:tag name="SLIDO_EVENT_UUID" val="6a76257b-66a8-4d74-b3b3-08a96198c3d8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F686C102-76A2-EC43-B51C-3B5532159C73}" vid="{FE46D899-EEC1-8E47-A2F7-B1BF46302C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F0742BA3E6CC49AEE1CEFAA71CEF35" ma:contentTypeVersion="18" ma:contentTypeDescription="Create a new document." ma:contentTypeScope="" ma:versionID="c1c74d8efd93615ee218dc303cda0fc7">
  <xsd:schema xmlns:xsd="http://www.w3.org/2001/XMLSchema" xmlns:xs="http://www.w3.org/2001/XMLSchema" xmlns:p="http://schemas.microsoft.com/office/2006/metadata/properties" xmlns:ns2="fe376a51-17b9-4c55-a5b6-8ffc5745b8e3" xmlns:ns3="b69d6eb0-2036-4abd-b4b9-b0b27f619093" xmlns:ns4="bcc3595b-d9fa-431b-a480-d19cb01515aa" targetNamespace="http://schemas.microsoft.com/office/2006/metadata/properties" ma:root="true" ma:fieldsID="32b13a6fd35ad9347a3d9c497345d557" ns2:_="" ns3:_="" ns4:_="">
    <xsd:import namespace="fe376a51-17b9-4c55-a5b6-8ffc5745b8e3"/>
    <xsd:import namespace="b69d6eb0-2036-4abd-b4b9-b0b27f619093"/>
    <xsd:import namespace="bcc3595b-d9fa-431b-a480-d19cb01515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376a51-17b9-4c55-a5b6-8ffc5745b8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d6eb0-2036-4abd-b4b9-b0b27f61909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3595b-d9fa-431b-a480-d19cb01515a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1c6e567f-7fae-499a-9b2b-1b649ba2b001}" ma:internalName="TaxCatchAll" ma:showField="CatchAllData" ma:web="bcc3595b-d9fa-431b-a480-d19cb01515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376a51-17b9-4c55-a5b6-8ffc5745b8e3">
      <Terms xmlns="http://schemas.microsoft.com/office/infopath/2007/PartnerControls"/>
    </lcf76f155ced4ddcb4097134ff3c332f>
    <TaxCatchAll xmlns="bcc3595b-d9fa-431b-a480-d19cb01515a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0477A8-F13B-4CB8-8527-FA70D9DCCFBE}">
  <ds:schemaRefs>
    <ds:schemaRef ds:uri="b69d6eb0-2036-4abd-b4b9-b0b27f619093"/>
    <ds:schemaRef ds:uri="bcc3595b-d9fa-431b-a480-d19cb01515aa"/>
    <ds:schemaRef ds:uri="fe376a51-17b9-4c55-a5b6-8ffc5745b8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491BAB6-1CED-487B-B481-2FB954C31BE3}">
  <ds:schemaRefs>
    <ds:schemaRef ds:uri="b69d6eb0-2036-4abd-b4b9-b0b27f619093"/>
    <ds:schemaRef ds:uri="bcc3595b-d9fa-431b-a480-d19cb01515aa"/>
    <ds:schemaRef ds:uri="fe376a51-17b9-4c55-a5b6-8ffc5745b8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B6E8EB-CEF1-4DB7-95C5-514534A42E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</Template>
  <TotalTime>0</TotalTime>
  <Words>766</Words>
  <Application>Microsoft Office PowerPoint</Application>
  <PresentationFormat>Widescreen</PresentationFormat>
  <Paragraphs>145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Open Sans</vt:lpstr>
      <vt:lpstr>Open Sans Semibold</vt:lpstr>
      <vt:lpstr>Wingdings</vt:lpstr>
      <vt:lpstr>Office Theme</vt:lpstr>
      <vt:lpstr>PowerPoint Presentation</vt:lpstr>
      <vt:lpstr>PowerPoint Presentation</vt:lpstr>
      <vt:lpstr>PowerPoint Presentation</vt:lpstr>
      <vt:lpstr>The third call | unique opportunity for you</vt:lpstr>
      <vt:lpstr>The third call | timing</vt:lpstr>
      <vt:lpstr>The third call | topics</vt:lpstr>
      <vt:lpstr>The third call | geographical coverage</vt:lpstr>
      <vt:lpstr>The third call | geographical coverage</vt:lpstr>
      <vt:lpstr>The third call | discovery partners </vt:lpstr>
      <vt:lpstr>The third call | Financial features</vt:lpstr>
      <vt:lpstr>The third call | additional questions</vt:lpstr>
      <vt:lpstr>PowerPoint Presentation</vt:lpstr>
      <vt:lpstr>PowerPoint Presentation</vt:lpstr>
      <vt:lpstr>The third call | assistance events</vt:lpstr>
      <vt:lpstr>The third call | assistance events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POLASKOVA</dc:creator>
  <cp:lastModifiedBy>Julie PATENAUDE</cp:lastModifiedBy>
  <cp:revision>1</cp:revision>
  <cp:lastPrinted>2024-04-05T07:04:35Z</cp:lastPrinted>
  <dcterms:created xsi:type="dcterms:W3CDTF">2022-01-27T13:28:07Z</dcterms:created>
  <dcterms:modified xsi:type="dcterms:W3CDTF">2024-04-05T13:43:40Z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SlidoAppVersion">
    <vt:lpwstr>1.5.3.3511</vt:lpwstr>
  </property>
  <property fmtid="{D5CDD505-2E9C-101B-9397-08002B2CF9AE}" pid="4" name="ContentTypeId">
    <vt:lpwstr>0x01010055F0742BA3E6CC49AEE1CEFAA71CEF35</vt:lpwstr>
  </property>
</Properties>
</file>